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0" r:id="rId2"/>
    <p:sldId id="259" r:id="rId3"/>
    <p:sldId id="265" r:id="rId4"/>
    <p:sldId id="266" r:id="rId5"/>
    <p:sldId id="267" r:id="rId6"/>
    <p:sldId id="261" r:id="rId7"/>
    <p:sldId id="269" r:id="rId8"/>
    <p:sldId id="256" r:id="rId9"/>
    <p:sldId id="262" r:id="rId10"/>
    <p:sldId id="263" r:id="rId11"/>
    <p:sldId id="264" r:id="rId12"/>
    <p:sldId id="268" r:id="rId13"/>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87" autoAdjust="0"/>
  </p:normalViewPr>
  <p:slideViewPr>
    <p:cSldViewPr snapToGrid="0" snapToObjects="1">
      <p:cViewPr varScale="1">
        <p:scale>
          <a:sx n="93" d="100"/>
          <a:sy n="93" d="100"/>
        </p:scale>
        <p:origin x="-1344"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4CA29B-250A-6642-BB0C-A4921ECD3D2C}" type="datetimeFigureOut">
              <a:rPr kumimoji="1" lang="ja-JP" altLang="en-US" smtClean="0"/>
              <a:t>2014/09/05</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E22C61-32A0-544A-863A-8E37034114E9}" type="slidenum">
              <a:rPr kumimoji="1" lang="ja-JP" altLang="en-US" smtClean="0"/>
              <a:t>‹#›</a:t>
            </a:fld>
            <a:endParaRPr kumimoji="1" lang="ja-JP" altLang="en-US"/>
          </a:p>
        </p:txBody>
      </p:sp>
    </p:spTree>
    <p:extLst>
      <p:ext uri="{BB962C8B-B14F-4D97-AF65-F5344CB8AC3E}">
        <p14:creationId xmlns:p14="http://schemas.microsoft.com/office/powerpoint/2010/main" val="1577322071"/>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E22C61-32A0-544A-863A-8E37034114E9}" type="slidenum">
              <a:rPr kumimoji="1" lang="ja-JP" altLang="en-US" smtClean="0"/>
              <a:t>2</a:t>
            </a:fld>
            <a:endParaRPr kumimoji="1" lang="ja-JP" altLang="en-US"/>
          </a:p>
        </p:txBody>
      </p:sp>
    </p:spTree>
    <p:extLst>
      <p:ext uri="{BB962C8B-B14F-4D97-AF65-F5344CB8AC3E}">
        <p14:creationId xmlns:p14="http://schemas.microsoft.com/office/powerpoint/2010/main" val="2988807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22BC497-7FB0-4B95-8922-539DEAECE882}" type="slidenum">
              <a:rPr kumimoji="1" lang="ja-JP" altLang="en-US" smtClean="0"/>
              <a:t>3</a:t>
            </a:fld>
            <a:endParaRPr kumimoji="1" lang="ja-JP" altLang="en-US"/>
          </a:p>
        </p:txBody>
      </p:sp>
    </p:spTree>
    <p:extLst>
      <p:ext uri="{BB962C8B-B14F-4D97-AF65-F5344CB8AC3E}">
        <p14:creationId xmlns:p14="http://schemas.microsoft.com/office/powerpoint/2010/main" val="1705146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洗濯バサミをこのように繋げて遊んだ経験が皆さんあると思います。</a:t>
            </a:r>
          </a:p>
          <a:p>
            <a:r>
              <a:rPr kumimoji="1" lang="ja-JP" altLang="en-US" sz="1200" kern="1200" dirty="0" smtClean="0">
                <a:solidFill>
                  <a:schemeClr val="tx1"/>
                </a:solidFill>
                <a:latin typeface="+mn-lt"/>
                <a:ea typeface="+mn-ea"/>
                <a:cs typeface="+mn-cs"/>
              </a:rPr>
              <a:t>この点に着目して、うまく一つなぎにできる洗濯バサミを考えた</a:t>
            </a:r>
          </a:p>
          <a:p>
            <a:endParaRPr kumimoji="1" lang="ja-JP" altLang="en-US"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ハサミの挟む部分と、持ち手の部分がうまく噛み合うようにできて</a:t>
            </a:r>
            <a:r>
              <a:rPr kumimoji="1" lang="ja-JP" altLang="en-US" sz="1200" kern="1200" dirty="0" smtClean="0">
                <a:solidFill>
                  <a:schemeClr val="tx1"/>
                </a:solidFill>
                <a:latin typeface="+mn-lt"/>
                <a:ea typeface="+mn-ea"/>
                <a:cs typeface="+mn-cs"/>
              </a:rPr>
              <a:t>いて、繋げて遊ぶことができます。</a:t>
            </a:r>
            <a:endParaRPr kumimoji="1" lang="en-US" altLang="ja-JP"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latin typeface="+mn-lt"/>
                <a:ea typeface="+mn-ea"/>
                <a:cs typeface="+mn-cs"/>
              </a:rPr>
              <a:t>また、バラバラになりがちな洗濯バサミをまとめて収納できるという利点もあります。</a:t>
            </a:r>
            <a:endParaRPr kumimoji="1" lang="ja-JP" altLang="en-US" dirty="0" smtClean="0"/>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洗濯物を取り込むときに、お母さんがハサミを外して、それを子供が集めてつないでいくなどの場面が想定されます。</a:t>
            </a:r>
            <a:endParaRPr kumimoji="1" lang="en-US" altLang="ja-JP" sz="1200" kern="1200" dirty="0" smtClean="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0DE22C61-32A0-544A-863A-8E37034114E9}" type="slidenum">
              <a:rPr kumimoji="1" lang="ja-JP" altLang="en-US" smtClean="0"/>
              <a:t>7</a:t>
            </a:fld>
            <a:endParaRPr kumimoji="1" lang="ja-JP" altLang="en-US"/>
          </a:p>
        </p:txBody>
      </p:sp>
    </p:spTree>
    <p:extLst>
      <p:ext uri="{BB962C8B-B14F-4D97-AF65-F5344CB8AC3E}">
        <p14:creationId xmlns:p14="http://schemas.microsoft.com/office/powerpoint/2010/main" val="1442364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洗濯バサミをこのように繋げて遊んだ経験が皆さんあると思います。</a:t>
            </a:r>
          </a:p>
          <a:p>
            <a:r>
              <a:rPr kumimoji="1" lang="ja-JP" altLang="en-US" sz="1200" kern="1200" dirty="0" smtClean="0">
                <a:solidFill>
                  <a:schemeClr val="tx1"/>
                </a:solidFill>
                <a:latin typeface="+mn-lt"/>
                <a:ea typeface="+mn-ea"/>
                <a:cs typeface="+mn-cs"/>
              </a:rPr>
              <a:t>この点に着目して、うまく一つなぎにできる洗濯バサミを考えた</a:t>
            </a:r>
          </a:p>
          <a:p>
            <a:endParaRPr kumimoji="1" lang="ja-JP" altLang="en-US"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ハサミの挟む部分と、持ち手の部分がうまく噛み合うようにできていて、繋げて遊ぶことができます。</a:t>
            </a:r>
            <a:endParaRPr kumimoji="1" lang="en-US" altLang="ja-JP"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latin typeface="+mn-lt"/>
                <a:ea typeface="+mn-ea"/>
                <a:cs typeface="+mn-cs"/>
              </a:rPr>
              <a:t>また、バラバラになりがちな洗濯バサミをまとめて収納できるという利点もあります。</a:t>
            </a:r>
            <a:endParaRPr kumimoji="1" lang="ja-JP" altLang="en-US" dirty="0" smtClean="0"/>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洗濯物を取り込むときに、お母さんがハサミを外して、それを子供が集めてつないでいくなどの場面が想定されます。</a:t>
            </a:r>
            <a:endParaRPr kumimoji="1" lang="en-US" altLang="ja-JP" sz="1200" kern="1200" dirty="0" smtClean="0">
              <a:solidFill>
                <a:schemeClr val="tx1"/>
              </a:solidFill>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0DE22C61-32A0-544A-863A-8E37034114E9}" type="slidenum">
              <a:rPr kumimoji="1" lang="ja-JP" altLang="en-US" smtClean="0"/>
              <a:t>8</a:t>
            </a:fld>
            <a:endParaRPr kumimoji="1" lang="ja-JP" altLang="en-US"/>
          </a:p>
        </p:txBody>
      </p:sp>
    </p:spTree>
    <p:extLst>
      <p:ext uri="{BB962C8B-B14F-4D97-AF65-F5344CB8AC3E}">
        <p14:creationId xmlns:p14="http://schemas.microsoft.com/office/powerpoint/2010/main" val="4029853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楽しくない物を楽しく</a:t>
            </a:r>
          </a:p>
          <a:p>
            <a:r>
              <a:rPr kumimoji="1" lang="ja-JP" altLang="en-US" sz="1200" kern="1200" dirty="0" smtClean="0">
                <a:solidFill>
                  <a:schemeClr val="tx1"/>
                </a:solidFill>
                <a:latin typeface="+mn-lt"/>
                <a:ea typeface="+mn-ea"/>
                <a:cs typeface="+mn-cs"/>
              </a:rPr>
              <a:t>お手伝いさせる</a:t>
            </a:r>
          </a:p>
          <a:p>
            <a:r>
              <a:rPr kumimoji="1" lang="ja-JP" altLang="en-US" sz="1200" kern="1200" dirty="0" smtClean="0">
                <a:solidFill>
                  <a:schemeClr val="tx1"/>
                </a:solidFill>
                <a:latin typeface="+mn-lt"/>
                <a:ea typeface="+mn-ea"/>
                <a:cs typeface="+mn-cs"/>
              </a:rPr>
              <a:t>親の動作をまねることでコミュニケーション、だから基本的な使い方は既存の物と同じ</a:t>
            </a:r>
          </a:p>
          <a:p>
            <a:r>
              <a:rPr kumimoji="1" lang="ja-JP" altLang="en-US" sz="1200" kern="1200" dirty="0" smtClean="0">
                <a:solidFill>
                  <a:schemeClr val="tx1"/>
                </a:solidFill>
                <a:latin typeface="+mn-lt"/>
                <a:ea typeface="+mn-ea"/>
                <a:cs typeface="+mn-cs"/>
              </a:rPr>
              <a:t>親の隣で子供が一緒に作業</a:t>
            </a:r>
          </a:p>
          <a:p>
            <a:r>
              <a:rPr kumimoji="1" lang="ja-JP" altLang="en-US" sz="1200" kern="1200" dirty="0" smtClean="0">
                <a:solidFill>
                  <a:schemeClr val="tx1"/>
                </a:solidFill>
                <a:latin typeface="+mn-lt"/>
                <a:ea typeface="+mn-ea"/>
                <a:cs typeface="+mn-cs"/>
              </a:rPr>
              <a:t>おままごとの一環としてやらせることで子供にも楽しんでもらう、洗濯ごっこ</a:t>
            </a:r>
          </a:p>
          <a:p>
            <a:r>
              <a:rPr kumimoji="1" lang="ja-JP" altLang="en-US" sz="1200" kern="1200" dirty="0" smtClean="0">
                <a:solidFill>
                  <a:schemeClr val="tx1"/>
                </a:solidFill>
                <a:latin typeface="+mn-lt"/>
                <a:ea typeface="+mn-ea"/>
                <a:cs typeface="+mn-cs"/>
              </a:rPr>
              <a:t>ままごと遊びをする２才～６才くらいを想定</a:t>
            </a:r>
          </a:p>
          <a:p>
            <a:r>
              <a:rPr kumimoji="1" lang="ja-JP" altLang="en-US" sz="1200" kern="1200" dirty="0" smtClean="0">
                <a:solidFill>
                  <a:schemeClr val="tx1"/>
                </a:solidFill>
                <a:latin typeface="+mn-lt"/>
                <a:ea typeface="+mn-ea"/>
                <a:cs typeface="+mn-cs"/>
              </a:rPr>
              <a:t>自分のことは自分でやらせる。自分で管理？</a:t>
            </a:r>
          </a:p>
          <a:p>
            <a:r>
              <a:rPr kumimoji="1" lang="ja-JP" altLang="en-US" sz="1200" kern="1200" dirty="0" smtClean="0">
                <a:solidFill>
                  <a:schemeClr val="tx1"/>
                </a:solidFill>
                <a:latin typeface="+mn-lt"/>
                <a:ea typeface="+mn-ea"/>
                <a:cs typeface="+mn-cs"/>
              </a:rPr>
              <a:t>自分専用の物があるとうれしい。</a:t>
            </a:r>
            <a:r>
              <a:rPr kumimoji="1" lang="en-US" altLang="ja-JP" sz="1200" kern="1200" dirty="0" smtClean="0">
                <a:solidFill>
                  <a:schemeClr val="tx1"/>
                </a:solidFill>
                <a:latin typeface="+mn-lt"/>
                <a:ea typeface="+mn-ea"/>
                <a:cs typeface="+mn-cs"/>
              </a:rPr>
              <a:t>ex</a:t>
            </a:r>
            <a:r>
              <a:rPr kumimoji="1" lang="ja-JP" altLang="en-US" sz="1200" kern="1200" dirty="0" smtClean="0">
                <a:solidFill>
                  <a:schemeClr val="tx1"/>
                </a:solidFill>
                <a:latin typeface="+mn-lt"/>
                <a:ea typeface="+mn-ea"/>
                <a:cs typeface="+mn-cs"/>
              </a:rPr>
              <a:t>子供用の食器とか</a:t>
            </a:r>
          </a:p>
          <a:p>
            <a:r>
              <a:rPr kumimoji="1" lang="ja-JP" altLang="en-US" sz="1200" kern="1200" dirty="0" smtClean="0">
                <a:solidFill>
                  <a:schemeClr val="tx1"/>
                </a:solidFill>
                <a:latin typeface="+mn-lt"/>
                <a:ea typeface="+mn-ea"/>
                <a:cs typeface="+mn-cs"/>
              </a:rPr>
              <a:t>ハンガーに顔があり、使った後は元のハンガーに戻して、後片付けもさせる</a:t>
            </a:r>
          </a:p>
          <a:p>
            <a:r>
              <a:rPr kumimoji="1" lang="ja-JP" altLang="en-US" sz="1200" kern="1200" dirty="0" smtClean="0">
                <a:solidFill>
                  <a:schemeClr val="tx1"/>
                </a:solidFill>
                <a:latin typeface="+mn-lt"/>
                <a:ea typeface="+mn-ea"/>
                <a:cs typeface="+mn-cs"/>
              </a:rPr>
              <a:t>いろんな動物のバリエーションを出して、兄弟で使い分けたり、ハンガーの顔と正しく組み合わせる遊びとか</a:t>
            </a:r>
          </a:p>
          <a:p>
            <a:r>
              <a:rPr kumimoji="1" lang="en-US" altLang="ja-JP" sz="1200" kern="1200" dirty="0" smtClean="0">
                <a:solidFill>
                  <a:schemeClr val="tx1"/>
                </a:solidFill>
                <a:latin typeface="+mn-lt"/>
                <a:ea typeface="+mn-ea"/>
                <a:cs typeface="+mn-cs"/>
              </a:rPr>
              <a:t>(ex</a:t>
            </a:r>
            <a:r>
              <a:rPr kumimoji="1" lang="ja-JP" altLang="en-US" sz="1200" kern="1200" dirty="0" smtClean="0">
                <a:solidFill>
                  <a:schemeClr val="tx1"/>
                </a:solidFill>
                <a:latin typeface="+mn-lt"/>
                <a:ea typeface="+mn-ea"/>
                <a:cs typeface="+mn-cs"/>
              </a:rPr>
              <a:t>ネズミ、猫、犬、羊、</a:t>
            </a:r>
            <a:r>
              <a:rPr kumimoji="1" lang="en-US" altLang="ja-JP" sz="1200" kern="1200" dirty="0" smtClean="0">
                <a:solidFill>
                  <a:schemeClr val="tx1"/>
                </a:solidFill>
                <a:latin typeface="+mn-lt"/>
                <a:ea typeface="+mn-ea"/>
                <a:cs typeface="+mn-cs"/>
              </a:rPr>
              <a:t>)</a:t>
            </a:r>
          </a:p>
          <a:p>
            <a:r>
              <a:rPr kumimoji="1" lang="ja-JP" altLang="en-US" sz="1200" kern="1200" dirty="0" smtClean="0">
                <a:solidFill>
                  <a:schemeClr val="tx1"/>
                </a:solidFill>
                <a:latin typeface="+mn-lt"/>
                <a:ea typeface="+mn-ea"/>
                <a:cs typeface="+mn-cs"/>
              </a:rPr>
              <a:t>木で作ったほうが暖かみとかも出ていいかなー</a:t>
            </a:r>
            <a:endParaRPr kumimoji="1" lang="ja-JP" altLang="en-US" dirty="0"/>
          </a:p>
        </p:txBody>
      </p:sp>
      <p:sp>
        <p:nvSpPr>
          <p:cNvPr id="4" name="スライド番号プレースホルダー 3"/>
          <p:cNvSpPr>
            <a:spLocks noGrp="1"/>
          </p:cNvSpPr>
          <p:nvPr>
            <p:ph type="sldNum" sz="quarter" idx="10"/>
          </p:nvPr>
        </p:nvSpPr>
        <p:spPr/>
        <p:txBody>
          <a:bodyPr/>
          <a:lstStyle/>
          <a:p>
            <a:fld id="{0DE22C61-32A0-544A-863A-8E37034114E9}" type="slidenum">
              <a:rPr kumimoji="1" lang="ja-JP" altLang="en-US" smtClean="0"/>
              <a:t>9</a:t>
            </a:fld>
            <a:endParaRPr kumimoji="1" lang="ja-JP" altLang="en-US"/>
          </a:p>
        </p:txBody>
      </p:sp>
    </p:spTree>
    <p:extLst>
      <p:ext uri="{BB962C8B-B14F-4D97-AF65-F5344CB8AC3E}">
        <p14:creationId xmlns:p14="http://schemas.microsoft.com/office/powerpoint/2010/main" val="1782704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楽しくない物を楽しく</a:t>
            </a:r>
          </a:p>
          <a:p>
            <a:r>
              <a:rPr kumimoji="1" lang="ja-JP" altLang="en-US" sz="1200" kern="1200" dirty="0" smtClean="0">
                <a:solidFill>
                  <a:schemeClr val="tx1"/>
                </a:solidFill>
                <a:latin typeface="+mn-lt"/>
                <a:ea typeface="+mn-ea"/>
                <a:cs typeface="+mn-cs"/>
              </a:rPr>
              <a:t>お手伝いさせる</a:t>
            </a:r>
          </a:p>
          <a:p>
            <a:r>
              <a:rPr kumimoji="1" lang="ja-JP" altLang="en-US" sz="1200" kern="1200" dirty="0" smtClean="0">
                <a:solidFill>
                  <a:schemeClr val="tx1"/>
                </a:solidFill>
                <a:latin typeface="+mn-lt"/>
                <a:ea typeface="+mn-ea"/>
                <a:cs typeface="+mn-cs"/>
              </a:rPr>
              <a:t>親の動作をまねることでコミュニケーション、だから基本的な使い方は既存の物と同じ</a:t>
            </a:r>
          </a:p>
          <a:p>
            <a:r>
              <a:rPr kumimoji="1" lang="ja-JP" altLang="en-US" sz="1200" kern="1200" dirty="0" smtClean="0">
                <a:solidFill>
                  <a:schemeClr val="tx1"/>
                </a:solidFill>
                <a:latin typeface="+mn-lt"/>
                <a:ea typeface="+mn-ea"/>
                <a:cs typeface="+mn-cs"/>
              </a:rPr>
              <a:t>親の隣で子供が一緒に作業</a:t>
            </a:r>
          </a:p>
          <a:p>
            <a:r>
              <a:rPr kumimoji="1" lang="ja-JP" altLang="en-US" sz="1200" kern="1200" dirty="0" smtClean="0">
                <a:solidFill>
                  <a:schemeClr val="tx1"/>
                </a:solidFill>
                <a:latin typeface="+mn-lt"/>
                <a:ea typeface="+mn-ea"/>
                <a:cs typeface="+mn-cs"/>
              </a:rPr>
              <a:t>おままごとの一環としてやらせることで子供にも楽しんでもらう、洗濯ごっこ</a:t>
            </a:r>
          </a:p>
          <a:p>
            <a:r>
              <a:rPr kumimoji="1" lang="ja-JP" altLang="en-US" sz="1200" kern="1200" dirty="0" smtClean="0">
                <a:solidFill>
                  <a:schemeClr val="tx1"/>
                </a:solidFill>
                <a:latin typeface="+mn-lt"/>
                <a:ea typeface="+mn-ea"/>
                <a:cs typeface="+mn-cs"/>
              </a:rPr>
              <a:t>ままごと遊びをする２才～６才くらいを想定</a:t>
            </a:r>
          </a:p>
          <a:p>
            <a:r>
              <a:rPr kumimoji="1" lang="ja-JP" altLang="en-US" sz="1200" kern="1200" dirty="0" smtClean="0">
                <a:solidFill>
                  <a:schemeClr val="tx1"/>
                </a:solidFill>
                <a:latin typeface="+mn-lt"/>
                <a:ea typeface="+mn-ea"/>
                <a:cs typeface="+mn-cs"/>
              </a:rPr>
              <a:t>自分のことは自分でやらせる。自分で管理？</a:t>
            </a:r>
          </a:p>
          <a:p>
            <a:r>
              <a:rPr kumimoji="1" lang="ja-JP" altLang="en-US" sz="1200" kern="1200" dirty="0" smtClean="0">
                <a:solidFill>
                  <a:schemeClr val="tx1"/>
                </a:solidFill>
                <a:latin typeface="+mn-lt"/>
                <a:ea typeface="+mn-ea"/>
                <a:cs typeface="+mn-cs"/>
              </a:rPr>
              <a:t>自分専用の物があるとうれしい。</a:t>
            </a:r>
            <a:r>
              <a:rPr kumimoji="1" lang="en-US" altLang="ja-JP" sz="1200" kern="1200" dirty="0" smtClean="0">
                <a:solidFill>
                  <a:schemeClr val="tx1"/>
                </a:solidFill>
                <a:latin typeface="+mn-lt"/>
                <a:ea typeface="+mn-ea"/>
                <a:cs typeface="+mn-cs"/>
              </a:rPr>
              <a:t>ex</a:t>
            </a:r>
            <a:r>
              <a:rPr kumimoji="1" lang="ja-JP" altLang="en-US" sz="1200" kern="1200" dirty="0" smtClean="0">
                <a:solidFill>
                  <a:schemeClr val="tx1"/>
                </a:solidFill>
                <a:latin typeface="+mn-lt"/>
                <a:ea typeface="+mn-ea"/>
                <a:cs typeface="+mn-cs"/>
              </a:rPr>
              <a:t>子供用の食器とか</a:t>
            </a:r>
          </a:p>
          <a:p>
            <a:r>
              <a:rPr kumimoji="1" lang="ja-JP" altLang="en-US" sz="1200" kern="1200" dirty="0" smtClean="0">
                <a:solidFill>
                  <a:schemeClr val="tx1"/>
                </a:solidFill>
                <a:latin typeface="+mn-lt"/>
                <a:ea typeface="+mn-ea"/>
                <a:cs typeface="+mn-cs"/>
              </a:rPr>
              <a:t>ハンガーに顔があり、使った後は元のハンガーに戻して、後片付けもさせる</a:t>
            </a:r>
          </a:p>
          <a:p>
            <a:r>
              <a:rPr kumimoji="1" lang="ja-JP" altLang="en-US" sz="1200" kern="1200" dirty="0" smtClean="0">
                <a:solidFill>
                  <a:schemeClr val="tx1"/>
                </a:solidFill>
                <a:latin typeface="+mn-lt"/>
                <a:ea typeface="+mn-ea"/>
                <a:cs typeface="+mn-cs"/>
              </a:rPr>
              <a:t>いろんな動物のバリエーションを出して、兄弟で使い分けたり、ハンガーの顔と正しく組み合わせる遊びとか</a:t>
            </a:r>
          </a:p>
          <a:p>
            <a:r>
              <a:rPr kumimoji="1" lang="en-US" altLang="ja-JP" sz="1200" kern="1200" dirty="0" smtClean="0">
                <a:solidFill>
                  <a:schemeClr val="tx1"/>
                </a:solidFill>
                <a:latin typeface="+mn-lt"/>
                <a:ea typeface="+mn-ea"/>
                <a:cs typeface="+mn-cs"/>
              </a:rPr>
              <a:t>(ex</a:t>
            </a:r>
            <a:r>
              <a:rPr kumimoji="1" lang="ja-JP" altLang="en-US" sz="1200" kern="1200" dirty="0" smtClean="0">
                <a:solidFill>
                  <a:schemeClr val="tx1"/>
                </a:solidFill>
                <a:latin typeface="+mn-lt"/>
                <a:ea typeface="+mn-ea"/>
                <a:cs typeface="+mn-cs"/>
              </a:rPr>
              <a:t>ネズミ、猫、犬、羊、</a:t>
            </a:r>
            <a:r>
              <a:rPr kumimoji="1" lang="en-US" altLang="ja-JP" sz="1200" kern="1200" dirty="0" smtClean="0">
                <a:solidFill>
                  <a:schemeClr val="tx1"/>
                </a:solidFill>
                <a:latin typeface="+mn-lt"/>
                <a:ea typeface="+mn-ea"/>
                <a:cs typeface="+mn-cs"/>
              </a:rPr>
              <a:t>)</a:t>
            </a:r>
          </a:p>
          <a:p>
            <a:r>
              <a:rPr kumimoji="1" lang="ja-JP" altLang="en-US" sz="1200" kern="1200" dirty="0" smtClean="0">
                <a:solidFill>
                  <a:schemeClr val="tx1"/>
                </a:solidFill>
                <a:latin typeface="+mn-lt"/>
                <a:ea typeface="+mn-ea"/>
                <a:cs typeface="+mn-cs"/>
              </a:rPr>
              <a:t>木で作ったほうが暖かみとかも出ていいかなー</a:t>
            </a:r>
            <a:endParaRPr kumimoji="1" lang="ja-JP" altLang="en-US" dirty="0"/>
          </a:p>
        </p:txBody>
      </p:sp>
      <p:sp>
        <p:nvSpPr>
          <p:cNvPr id="4" name="スライド番号プレースホルダー 3"/>
          <p:cNvSpPr>
            <a:spLocks noGrp="1"/>
          </p:cNvSpPr>
          <p:nvPr>
            <p:ph type="sldNum" sz="quarter" idx="10"/>
          </p:nvPr>
        </p:nvSpPr>
        <p:spPr/>
        <p:txBody>
          <a:bodyPr/>
          <a:lstStyle/>
          <a:p>
            <a:fld id="{0DE22C61-32A0-544A-863A-8E37034114E9}" type="slidenum">
              <a:rPr kumimoji="1" lang="ja-JP" altLang="en-US" smtClean="0"/>
              <a:t>10</a:t>
            </a:fld>
            <a:endParaRPr kumimoji="1" lang="ja-JP" altLang="en-US"/>
          </a:p>
        </p:txBody>
      </p:sp>
    </p:spTree>
    <p:extLst>
      <p:ext uri="{BB962C8B-B14F-4D97-AF65-F5344CB8AC3E}">
        <p14:creationId xmlns:p14="http://schemas.microsoft.com/office/powerpoint/2010/main" val="1390898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楽しくない物を楽しく</a:t>
            </a:r>
          </a:p>
          <a:p>
            <a:r>
              <a:rPr kumimoji="1" lang="ja-JP" altLang="en-US" sz="1200" kern="1200" dirty="0" smtClean="0">
                <a:solidFill>
                  <a:schemeClr val="tx1"/>
                </a:solidFill>
                <a:latin typeface="+mn-lt"/>
                <a:ea typeface="+mn-ea"/>
                <a:cs typeface="+mn-cs"/>
              </a:rPr>
              <a:t>お手伝いさせる</a:t>
            </a:r>
          </a:p>
          <a:p>
            <a:r>
              <a:rPr kumimoji="1" lang="ja-JP" altLang="en-US" sz="1200" kern="1200" dirty="0" smtClean="0">
                <a:solidFill>
                  <a:schemeClr val="tx1"/>
                </a:solidFill>
                <a:latin typeface="+mn-lt"/>
                <a:ea typeface="+mn-ea"/>
                <a:cs typeface="+mn-cs"/>
              </a:rPr>
              <a:t>親の動作をまねることでコミュニケーション、だから基本的な使い方は既存の物と同じ</a:t>
            </a:r>
          </a:p>
          <a:p>
            <a:r>
              <a:rPr kumimoji="1" lang="ja-JP" altLang="en-US" sz="1200" kern="1200" dirty="0" smtClean="0">
                <a:solidFill>
                  <a:schemeClr val="tx1"/>
                </a:solidFill>
                <a:latin typeface="+mn-lt"/>
                <a:ea typeface="+mn-ea"/>
                <a:cs typeface="+mn-cs"/>
              </a:rPr>
              <a:t>親の隣で子供が一緒に作業</a:t>
            </a:r>
          </a:p>
          <a:p>
            <a:r>
              <a:rPr kumimoji="1" lang="ja-JP" altLang="en-US" sz="1200" kern="1200" dirty="0" smtClean="0">
                <a:solidFill>
                  <a:schemeClr val="tx1"/>
                </a:solidFill>
                <a:latin typeface="+mn-lt"/>
                <a:ea typeface="+mn-ea"/>
                <a:cs typeface="+mn-cs"/>
              </a:rPr>
              <a:t>おままごとの一環としてやらせることで子供にも楽しんでもらう、洗濯ごっこ</a:t>
            </a:r>
          </a:p>
          <a:p>
            <a:r>
              <a:rPr kumimoji="1" lang="ja-JP" altLang="en-US" sz="1200" kern="1200" dirty="0" smtClean="0">
                <a:solidFill>
                  <a:schemeClr val="tx1"/>
                </a:solidFill>
                <a:latin typeface="+mn-lt"/>
                <a:ea typeface="+mn-ea"/>
                <a:cs typeface="+mn-cs"/>
              </a:rPr>
              <a:t>ままごと遊びをする２才～６才くらいを想定</a:t>
            </a:r>
          </a:p>
          <a:p>
            <a:r>
              <a:rPr kumimoji="1" lang="ja-JP" altLang="en-US" sz="1200" kern="1200" dirty="0" smtClean="0">
                <a:solidFill>
                  <a:schemeClr val="tx1"/>
                </a:solidFill>
                <a:latin typeface="+mn-lt"/>
                <a:ea typeface="+mn-ea"/>
                <a:cs typeface="+mn-cs"/>
              </a:rPr>
              <a:t>自分のことは自分でやらせる。自分で管理？</a:t>
            </a:r>
          </a:p>
          <a:p>
            <a:r>
              <a:rPr kumimoji="1" lang="ja-JP" altLang="en-US" sz="1200" kern="1200" dirty="0" smtClean="0">
                <a:solidFill>
                  <a:schemeClr val="tx1"/>
                </a:solidFill>
                <a:latin typeface="+mn-lt"/>
                <a:ea typeface="+mn-ea"/>
                <a:cs typeface="+mn-cs"/>
              </a:rPr>
              <a:t>自分専用の物があるとうれしい。</a:t>
            </a:r>
            <a:r>
              <a:rPr kumimoji="1" lang="en-US" altLang="ja-JP" sz="1200" kern="1200" dirty="0" smtClean="0">
                <a:solidFill>
                  <a:schemeClr val="tx1"/>
                </a:solidFill>
                <a:latin typeface="+mn-lt"/>
                <a:ea typeface="+mn-ea"/>
                <a:cs typeface="+mn-cs"/>
              </a:rPr>
              <a:t>ex</a:t>
            </a:r>
            <a:r>
              <a:rPr kumimoji="1" lang="ja-JP" altLang="en-US" sz="1200" kern="1200" dirty="0" smtClean="0">
                <a:solidFill>
                  <a:schemeClr val="tx1"/>
                </a:solidFill>
                <a:latin typeface="+mn-lt"/>
                <a:ea typeface="+mn-ea"/>
                <a:cs typeface="+mn-cs"/>
              </a:rPr>
              <a:t>子供用の食器とか</a:t>
            </a:r>
          </a:p>
          <a:p>
            <a:r>
              <a:rPr kumimoji="1" lang="ja-JP" altLang="en-US" sz="1200" kern="1200" dirty="0" smtClean="0">
                <a:solidFill>
                  <a:schemeClr val="tx1"/>
                </a:solidFill>
                <a:latin typeface="+mn-lt"/>
                <a:ea typeface="+mn-ea"/>
                <a:cs typeface="+mn-cs"/>
              </a:rPr>
              <a:t>ハンガーに顔があり、使った後は元のハンガーに戻して、後片付けもさせる</a:t>
            </a:r>
          </a:p>
          <a:p>
            <a:r>
              <a:rPr kumimoji="1" lang="ja-JP" altLang="en-US" sz="1200" kern="1200" dirty="0" smtClean="0">
                <a:solidFill>
                  <a:schemeClr val="tx1"/>
                </a:solidFill>
                <a:latin typeface="+mn-lt"/>
                <a:ea typeface="+mn-ea"/>
                <a:cs typeface="+mn-cs"/>
              </a:rPr>
              <a:t>いろんな動物のバリエーションを出して、兄弟で使い分けたり、ハンガーの顔と正しく組み合わせる遊びとか</a:t>
            </a:r>
          </a:p>
          <a:p>
            <a:r>
              <a:rPr kumimoji="1" lang="en-US" altLang="ja-JP" sz="1200" kern="1200" dirty="0" smtClean="0">
                <a:solidFill>
                  <a:schemeClr val="tx1"/>
                </a:solidFill>
                <a:latin typeface="+mn-lt"/>
                <a:ea typeface="+mn-ea"/>
                <a:cs typeface="+mn-cs"/>
              </a:rPr>
              <a:t>(ex</a:t>
            </a:r>
            <a:r>
              <a:rPr kumimoji="1" lang="ja-JP" altLang="en-US" sz="1200" kern="1200" dirty="0" smtClean="0">
                <a:solidFill>
                  <a:schemeClr val="tx1"/>
                </a:solidFill>
                <a:latin typeface="+mn-lt"/>
                <a:ea typeface="+mn-ea"/>
                <a:cs typeface="+mn-cs"/>
              </a:rPr>
              <a:t>ネズミ、猫、犬、羊、</a:t>
            </a:r>
            <a:r>
              <a:rPr kumimoji="1" lang="en-US" altLang="ja-JP" sz="1200" kern="1200" dirty="0" smtClean="0">
                <a:solidFill>
                  <a:schemeClr val="tx1"/>
                </a:solidFill>
                <a:latin typeface="+mn-lt"/>
                <a:ea typeface="+mn-ea"/>
                <a:cs typeface="+mn-cs"/>
              </a:rPr>
              <a:t>)</a:t>
            </a:r>
          </a:p>
          <a:p>
            <a:r>
              <a:rPr kumimoji="1" lang="ja-JP" altLang="en-US" sz="1200" kern="1200" dirty="0" smtClean="0">
                <a:solidFill>
                  <a:schemeClr val="tx1"/>
                </a:solidFill>
                <a:latin typeface="+mn-lt"/>
                <a:ea typeface="+mn-ea"/>
                <a:cs typeface="+mn-cs"/>
              </a:rPr>
              <a:t>木で作ったほうが暖かみとかも出ていいかなー</a:t>
            </a:r>
            <a:endParaRPr kumimoji="1" lang="ja-JP" altLang="en-US" dirty="0"/>
          </a:p>
        </p:txBody>
      </p:sp>
      <p:sp>
        <p:nvSpPr>
          <p:cNvPr id="4" name="スライド番号プレースホルダー 3"/>
          <p:cNvSpPr>
            <a:spLocks noGrp="1"/>
          </p:cNvSpPr>
          <p:nvPr>
            <p:ph type="sldNum" sz="quarter" idx="10"/>
          </p:nvPr>
        </p:nvSpPr>
        <p:spPr/>
        <p:txBody>
          <a:bodyPr/>
          <a:lstStyle/>
          <a:p>
            <a:fld id="{0DE22C61-32A0-544A-863A-8E37034114E9}" type="slidenum">
              <a:rPr kumimoji="1" lang="ja-JP" altLang="en-US" smtClean="0"/>
              <a:t>11</a:t>
            </a:fld>
            <a:endParaRPr kumimoji="1" lang="ja-JP" altLang="en-US"/>
          </a:p>
        </p:txBody>
      </p:sp>
    </p:spTree>
    <p:extLst>
      <p:ext uri="{BB962C8B-B14F-4D97-AF65-F5344CB8AC3E}">
        <p14:creationId xmlns:p14="http://schemas.microsoft.com/office/powerpoint/2010/main" val="3791891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9C87AADE-B23A-E24C-91D0-5BD3E0A31146}" type="datetimeFigureOut">
              <a:rPr kumimoji="1" lang="ja-JP" altLang="en-US" smtClean="0"/>
              <a:t>2014/09/05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E0C607C-FB3F-6940-9E14-0A68A465DB4D}" type="slidenum">
              <a:rPr kumimoji="1" lang="ja-JP" altLang="en-US" smtClean="0"/>
              <a:t>‹#›</a:t>
            </a:fld>
            <a:endParaRPr kumimoji="1" lang="ja-JP" altLang="en-US"/>
          </a:p>
        </p:txBody>
      </p:sp>
    </p:spTree>
    <p:extLst>
      <p:ext uri="{BB962C8B-B14F-4D97-AF65-F5344CB8AC3E}">
        <p14:creationId xmlns:p14="http://schemas.microsoft.com/office/powerpoint/2010/main" val="2905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C87AADE-B23A-E24C-91D0-5BD3E0A31146}" type="datetimeFigureOut">
              <a:rPr kumimoji="1" lang="ja-JP" altLang="en-US" smtClean="0"/>
              <a:t>2014/09/05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E0C607C-FB3F-6940-9E14-0A68A465DB4D}" type="slidenum">
              <a:rPr kumimoji="1" lang="ja-JP" altLang="en-US" smtClean="0"/>
              <a:t>‹#›</a:t>
            </a:fld>
            <a:endParaRPr kumimoji="1" lang="ja-JP" altLang="en-US"/>
          </a:p>
        </p:txBody>
      </p:sp>
    </p:spTree>
    <p:extLst>
      <p:ext uri="{BB962C8B-B14F-4D97-AF65-F5344CB8AC3E}">
        <p14:creationId xmlns:p14="http://schemas.microsoft.com/office/powerpoint/2010/main" val="1178634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C87AADE-B23A-E24C-91D0-5BD3E0A31146}" type="datetimeFigureOut">
              <a:rPr kumimoji="1" lang="ja-JP" altLang="en-US" smtClean="0"/>
              <a:t>2014/09/05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E0C607C-FB3F-6940-9E14-0A68A465DB4D}" type="slidenum">
              <a:rPr kumimoji="1" lang="ja-JP" altLang="en-US" smtClean="0"/>
              <a:t>‹#›</a:t>
            </a:fld>
            <a:endParaRPr kumimoji="1" lang="ja-JP" altLang="en-US"/>
          </a:p>
        </p:txBody>
      </p:sp>
    </p:spTree>
    <p:extLst>
      <p:ext uri="{BB962C8B-B14F-4D97-AF65-F5344CB8AC3E}">
        <p14:creationId xmlns:p14="http://schemas.microsoft.com/office/powerpoint/2010/main" val="2255666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C87AADE-B23A-E24C-91D0-5BD3E0A31146}" type="datetimeFigureOut">
              <a:rPr kumimoji="1" lang="ja-JP" altLang="en-US" smtClean="0"/>
              <a:t>2014/09/05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E0C607C-FB3F-6940-9E14-0A68A465DB4D}" type="slidenum">
              <a:rPr kumimoji="1" lang="ja-JP" altLang="en-US" smtClean="0"/>
              <a:t>‹#›</a:t>
            </a:fld>
            <a:endParaRPr kumimoji="1" lang="ja-JP" altLang="en-US"/>
          </a:p>
        </p:txBody>
      </p:sp>
    </p:spTree>
    <p:extLst>
      <p:ext uri="{BB962C8B-B14F-4D97-AF65-F5344CB8AC3E}">
        <p14:creationId xmlns:p14="http://schemas.microsoft.com/office/powerpoint/2010/main" val="2380533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C87AADE-B23A-E24C-91D0-5BD3E0A31146}" type="datetimeFigureOut">
              <a:rPr kumimoji="1" lang="ja-JP" altLang="en-US" smtClean="0"/>
              <a:t>2014/09/05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E0C607C-FB3F-6940-9E14-0A68A465DB4D}" type="slidenum">
              <a:rPr kumimoji="1" lang="ja-JP" altLang="en-US" smtClean="0"/>
              <a:t>‹#›</a:t>
            </a:fld>
            <a:endParaRPr kumimoji="1" lang="ja-JP" altLang="en-US"/>
          </a:p>
        </p:txBody>
      </p:sp>
    </p:spTree>
    <p:extLst>
      <p:ext uri="{BB962C8B-B14F-4D97-AF65-F5344CB8AC3E}">
        <p14:creationId xmlns:p14="http://schemas.microsoft.com/office/powerpoint/2010/main" val="1783125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C87AADE-B23A-E24C-91D0-5BD3E0A31146}" type="datetimeFigureOut">
              <a:rPr kumimoji="1" lang="ja-JP" altLang="en-US" smtClean="0"/>
              <a:t>2014/09/05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E0C607C-FB3F-6940-9E14-0A68A465DB4D}" type="slidenum">
              <a:rPr kumimoji="1" lang="ja-JP" altLang="en-US" smtClean="0"/>
              <a:t>‹#›</a:t>
            </a:fld>
            <a:endParaRPr kumimoji="1" lang="ja-JP" altLang="en-US"/>
          </a:p>
        </p:txBody>
      </p:sp>
    </p:spTree>
    <p:extLst>
      <p:ext uri="{BB962C8B-B14F-4D97-AF65-F5344CB8AC3E}">
        <p14:creationId xmlns:p14="http://schemas.microsoft.com/office/powerpoint/2010/main" val="878097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C87AADE-B23A-E24C-91D0-5BD3E0A31146}" type="datetimeFigureOut">
              <a:rPr kumimoji="1" lang="ja-JP" altLang="en-US" smtClean="0"/>
              <a:t>2014/09/05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E0C607C-FB3F-6940-9E14-0A68A465DB4D}" type="slidenum">
              <a:rPr kumimoji="1" lang="ja-JP" altLang="en-US" smtClean="0"/>
              <a:t>‹#›</a:t>
            </a:fld>
            <a:endParaRPr kumimoji="1" lang="ja-JP" altLang="en-US"/>
          </a:p>
        </p:txBody>
      </p:sp>
    </p:spTree>
    <p:extLst>
      <p:ext uri="{BB962C8B-B14F-4D97-AF65-F5344CB8AC3E}">
        <p14:creationId xmlns:p14="http://schemas.microsoft.com/office/powerpoint/2010/main" val="1364613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C87AADE-B23A-E24C-91D0-5BD3E0A31146}" type="datetimeFigureOut">
              <a:rPr kumimoji="1" lang="ja-JP" altLang="en-US" smtClean="0"/>
              <a:t>2014/09/05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E0C607C-FB3F-6940-9E14-0A68A465DB4D}" type="slidenum">
              <a:rPr kumimoji="1" lang="ja-JP" altLang="en-US" smtClean="0"/>
              <a:t>‹#›</a:t>
            </a:fld>
            <a:endParaRPr kumimoji="1" lang="ja-JP" altLang="en-US"/>
          </a:p>
        </p:txBody>
      </p:sp>
    </p:spTree>
    <p:extLst>
      <p:ext uri="{BB962C8B-B14F-4D97-AF65-F5344CB8AC3E}">
        <p14:creationId xmlns:p14="http://schemas.microsoft.com/office/powerpoint/2010/main" val="4120755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C87AADE-B23A-E24C-91D0-5BD3E0A31146}" type="datetimeFigureOut">
              <a:rPr kumimoji="1" lang="ja-JP" altLang="en-US" smtClean="0"/>
              <a:t>2014/09/05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E0C607C-FB3F-6940-9E14-0A68A465DB4D}" type="slidenum">
              <a:rPr kumimoji="1" lang="ja-JP" altLang="en-US" smtClean="0"/>
              <a:t>‹#›</a:t>
            </a:fld>
            <a:endParaRPr kumimoji="1" lang="ja-JP" altLang="en-US"/>
          </a:p>
        </p:txBody>
      </p:sp>
    </p:spTree>
    <p:extLst>
      <p:ext uri="{BB962C8B-B14F-4D97-AF65-F5344CB8AC3E}">
        <p14:creationId xmlns:p14="http://schemas.microsoft.com/office/powerpoint/2010/main" val="603512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C87AADE-B23A-E24C-91D0-5BD3E0A31146}" type="datetimeFigureOut">
              <a:rPr kumimoji="1" lang="ja-JP" altLang="en-US" smtClean="0"/>
              <a:t>2014/09/05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E0C607C-FB3F-6940-9E14-0A68A465DB4D}" type="slidenum">
              <a:rPr kumimoji="1" lang="ja-JP" altLang="en-US" smtClean="0"/>
              <a:t>‹#›</a:t>
            </a:fld>
            <a:endParaRPr kumimoji="1" lang="ja-JP" altLang="en-US"/>
          </a:p>
        </p:txBody>
      </p:sp>
    </p:spTree>
    <p:extLst>
      <p:ext uri="{BB962C8B-B14F-4D97-AF65-F5344CB8AC3E}">
        <p14:creationId xmlns:p14="http://schemas.microsoft.com/office/powerpoint/2010/main" val="527276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C87AADE-B23A-E24C-91D0-5BD3E0A31146}" type="datetimeFigureOut">
              <a:rPr kumimoji="1" lang="ja-JP" altLang="en-US" smtClean="0"/>
              <a:t>2014/09/05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E0C607C-FB3F-6940-9E14-0A68A465DB4D}" type="slidenum">
              <a:rPr kumimoji="1" lang="ja-JP" altLang="en-US" smtClean="0"/>
              <a:t>‹#›</a:t>
            </a:fld>
            <a:endParaRPr kumimoji="1" lang="ja-JP" altLang="en-US"/>
          </a:p>
        </p:txBody>
      </p:sp>
    </p:spTree>
    <p:extLst>
      <p:ext uri="{BB962C8B-B14F-4D97-AF65-F5344CB8AC3E}">
        <p14:creationId xmlns:p14="http://schemas.microsoft.com/office/powerpoint/2010/main" val="38977222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87AADE-B23A-E24C-91D0-5BD3E0A31146}" type="datetimeFigureOut">
              <a:rPr kumimoji="1" lang="ja-JP" altLang="en-US" smtClean="0"/>
              <a:t>2014/09/05</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0C607C-FB3F-6940-9E14-0A68A465DB4D}" type="slidenum">
              <a:rPr kumimoji="1" lang="ja-JP" altLang="en-US" smtClean="0"/>
              <a:t>‹#›</a:t>
            </a:fld>
            <a:endParaRPr kumimoji="1" lang="ja-JP" altLang="en-US"/>
          </a:p>
        </p:txBody>
      </p:sp>
    </p:spTree>
    <p:extLst>
      <p:ext uri="{BB962C8B-B14F-4D97-AF65-F5344CB8AC3E}">
        <p14:creationId xmlns:p14="http://schemas.microsoft.com/office/powerpoint/2010/main" val="524932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tif"/></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0099" y="2705149"/>
            <a:ext cx="8229600" cy="1143000"/>
          </a:xfrm>
        </p:spPr>
        <p:txBody>
          <a:bodyPr>
            <a:normAutofit/>
          </a:bodyPr>
          <a:lstStyle/>
          <a:p>
            <a:r>
              <a:rPr kumimoji="1" lang="en-US" altLang="ja-JP" sz="6600" dirty="0" smtClean="0"/>
              <a:t>Group D</a:t>
            </a:r>
            <a:endParaRPr kumimoji="1" lang="ja-JP" altLang="en-US" sz="6600" dirty="0"/>
          </a:p>
        </p:txBody>
      </p:sp>
    </p:spTree>
    <p:extLst>
      <p:ext uri="{BB962C8B-B14F-4D97-AF65-F5344CB8AC3E}">
        <p14:creationId xmlns:p14="http://schemas.microsoft.com/office/powerpoint/2010/main" val="42057948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l"/>
            <a:r>
              <a:rPr kumimoji="1" lang="ja-JP" altLang="en-US" sz="1800" dirty="0" smtClean="0"/>
              <a:t>出力されたモデル</a:t>
            </a:r>
            <a:endParaRPr kumimoji="1" lang="ja-JP" altLang="en-US" sz="1800" dirty="0"/>
          </a:p>
        </p:txBody>
      </p:sp>
      <p:pic>
        <p:nvPicPr>
          <p:cNvPr id="5" name="コンテンツ プレースホルダー 4" descr="DSC02010.JPG"/>
          <p:cNvPicPr>
            <a:picLocks noGrp="1" noChangeAspect="1"/>
          </p:cNvPicPr>
          <p:nvPr>
            <p:ph idx="1"/>
          </p:nvPr>
        </p:nvPicPr>
        <p:blipFill>
          <a:blip r:embed="rId3">
            <a:extLst>
              <a:ext uri="{28A0092B-C50C-407E-A947-70E740481C1C}">
                <a14:useLocalDpi xmlns:a14="http://schemas.microsoft.com/office/drawing/2010/main" val="0"/>
              </a:ext>
            </a:extLst>
          </a:blip>
          <a:srcRect t="8753" b="8753"/>
          <a:stretch>
            <a:fillRect/>
          </a:stretch>
        </p:blipFill>
        <p:spPr/>
      </p:pic>
    </p:spTree>
    <p:extLst>
      <p:ext uri="{BB962C8B-B14F-4D97-AF65-F5344CB8AC3E}">
        <p14:creationId xmlns:p14="http://schemas.microsoft.com/office/powerpoint/2010/main" val="373469013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l"/>
            <a:r>
              <a:rPr lang="en-US" altLang="en-US" sz="1800" dirty="0" smtClean="0"/>
              <a:t>使用シーン</a:t>
            </a:r>
            <a:endParaRPr kumimoji="1" lang="ja-JP" altLang="en-US" sz="1800" dirty="0"/>
          </a:p>
        </p:txBody>
      </p:sp>
      <p:pic>
        <p:nvPicPr>
          <p:cNvPr id="4" name="コンテンツ プレースホルダー 3" descr="clipスライド.tif"/>
          <p:cNvPicPr>
            <a:picLocks noGrp="1" noChangeAspect="1"/>
          </p:cNvPicPr>
          <p:nvPr>
            <p:ph idx="1"/>
          </p:nvPr>
        </p:nvPicPr>
        <p:blipFill>
          <a:blip r:embed="rId3">
            <a:extLst>
              <a:ext uri="{28A0092B-C50C-407E-A947-70E740481C1C}">
                <a14:useLocalDpi xmlns:a14="http://schemas.microsoft.com/office/drawing/2010/main" val="0"/>
              </a:ext>
            </a:extLst>
          </a:blip>
          <a:srcRect t="13336" b="13336"/>
          <a:stretch>
            <a:fillRect/>
          </a:stretch>
        </p:blipFill>
        <p:spPr/>
      </p:pic>
    </p:spTree>
    <p:extLst>
      <p:ext uri="{BB962C8B-B14F-4D97-AF65-F5344CB8AC3E}">
        <p14:creationId xmlns:p14="http://schemas.microsoft.com/office/powerpoint/2010/main" val="2947508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gi01a2014071318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0025" y="4437063"/>
            <a:ext cx="2879725" cy="19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top"/>
          <p:cNvPicPr>
            <a:picLocks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6083300" y="188913"/>
            <a:ext cx="2881313" cy="2638425"/>
          </a:xfrm>
          <a:noFill/>
          <a:ln/>
        </p:spPr>
      </p:pic>
      <p:pic>
        <p:nvPicPr>
          <p:cNvPr id="3076" name="Picture 4" descr="side"/>
          <p:cNvPicPr>
            <a:picLocks noChangeAspect="1" noChangeArrowheads="1"/>
          </p:cNvPicPr>
          <p:nvPr>
            <p:ph idx="4294967295"/>
          </p:nvPr>
        </p:nvPicPr>
        <p:blipFill>
          <a:blip r:embed="rId4">
            <a:extLst>
              <a:ext uri="{28A0092B-C50C-407E-A947-70E740481C1C}">
                <a14:useLocalDpi xmlns:a14="http://schemas.microsoft.com/office/drawing/2010/main" val="0"/>
              </a:ext>
            </a:extLst>
          </a:blip>
          <a:srcRect/>
          <a:stretch>
            <a:fillRect/>
          </a:stretch>
        </p:blipFill>
        <p:spPr>
          <a:xfrm>
            <a:off x="5619750" y="2781300"/>
            <a:ext cx="3776663" cy="2159000"/>
          </a:xfrm>
          <a:noFill/>
          <a:ln/>
        </p:spPr>
      </p:pic>
      <p:pic>
        <p:nvPicPr>
          <p:cNvPr id="3077" name="Picture 5" descr="FRONT"/>
          <p:cNvPicPr>
            <a:picLocks noChangeAspect="1" noChangeArrowheads="1"/>
          </p:cNvPicPr>
          <p:nvPr>
            <p:ph idx="4294967295"/>
          </p:nvPr>
        </p:nvPicPr>
        <p:blipFill>
          <a:blip r:embed="rId5">
            <a:extLst>
              <a:ext uri="{28A0092B-C50C-407E-A947-70E740481C1C}">
                <a14:useLocalDpi xmlns:a14="http://schemas.microsoft.com/office/drawing/2010/main" val="0"/>
              </a:ext>
            </a:extLst>
          </a:blip>
          <a:srcRect/>
          <a:stretch>
            <a:fillRect/>
          </a:stretch>
        </p:blipFill>
        <p:spPr>
          <a:xfrm>
            <a:off x="5889625" y="4940300"/>
            <a:ext cx="2643188" cy="1728788"/>
          </a:xfrm>
          <a:noFill/>
          <a:ln/>
        </p:spPr>
      </p:pic>
      <p:pic>
        <p:nvPicPr>
          <p:cNvPr id="3078" name="Picture 6" descr="スクリーンショット (58)"/>
          <p:cNvPicPr>
            <a:picLocks noChangeAspect="1" noChangeArrowheads="1"/>
          </p:cNvPicPr>
          <p:nvPr>
            <p:ph idx="4294967295"/>
          </p:nvPr>
        </p:nvPicPr>
        <p:blipFill>
          <a:blip r:embed="rId6">
            <a:extLst>
              <a:ext uri="{28A0092B-C50C-407E-A947-70E740481C1C}">
                <a14:useLocalDpi xmlns:a14="http://schemas.microsoft.com/office/drawing/2010/main" val="0"/>
              </a:ext>
            </a:extLst>
          </a:blip>
          <a:srcRect/>
          <a:stretch>
            <a:fillRect/>
          </a:stretch>
        </p:blipFill>
        <p:spPr>
          <a:xfrm>
            <a:off x="-17463" y="63500"/>
            <a:ext cx="4570413" cy="3794125"/>
          </a:xfrm>
          <a:noFill/>
          <a:ln/>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50" y="3889375"/>
            <a:ext cx="1943100" cy="2419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80" name="Picture 8" descr="スクリーンショット (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4663" y="-169863"/>
            <a:ext cx="1989137"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9" descr="peganima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9363" y="1917700"/>
            <a:ext cx="3530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2" name="Text Box 10"/>
          <p:cNvSpPr txBox="1">
            <a:spLocks noChangeArrowheads="1"/>
          </p:cNvSpPr>
          <p:nvPr/>
        </p:nvSpPr>
        <p:spPr bwMode="auto">
          <a:xfrm>
            <a:off x="1520825" y="6423025"/>
            <a:ext cx="24384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ja-JP" altLang="en-US"/>
              <a:t>吉永久美子</a:t>
            </a:r>
          </a:p>
        </p:txBody>
      </p:sp>
    </p:spTree>
    <p:extLst>
      <p:ext uri="{BB962C8B-B14F-4D97-AF65-F5344CB8AC3E}">
        <p14:creationId xmlns:p14="http://schemas.microsoft.com/office/powerpoint/2010/main" val="98244143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568248" y="1695867"/>
            <a:ext cx="6449602" cy="461665"/>
          </a:xfrm>
          <a:prstGeom prst="rect">
            <a:avLst/>
          </a:prstGeom>
          <a:noFill/>
        </p:spPr>
        <p:txBody>
          <a:bodyPr wrap="none" rtlCol="0">
            <a:spAutoFit/>
          </a:bodyPr>
          <a:lstStyle/>
          <a:p>
            <a:r>
              <a:rPr kumimoji="1" lang="ja-JP" altLang="en-US" sz="2400" dirty="0" smtClean="0"/>
              <a:t>子供がお手伝いをしない</a:t>
            </a:r>
            <a:r>
              <a:rPr kumimoji="1" lang="en-US" altLang="ja-JP" sz="2400" dirty="0" smtClean="0"/>
              <a:t> </a:t>
            </a:r>
            <a:r>
              <a:rPr lang="ja-JP" altLang="en-US" sz="2400" dirty="0" smtClean="0"/>
              <a:t>（めんどう、つまらない）</a:t>
            </a:r>
            <a:endParaRPr kumimoji="1" lang="en-US" altLang="ja-JP" sz="2400" dirty="0" smtClean="0"/>
          </a:p>
        </p:txBody>
      </p:sp>
      <p:sp>
        <p:nvSpPr>
          <p:cNvPr id="5" name="テキスト ボックス 4"/>
          <p:cNvSpPr txBox="1"/>
          <p:nvPr/>
        </p:nvSpPr>
        <p:spPr>
          <a:xfrm>
            <a:off x="344590" y="3535949"/>
            <a:ext cx="8703825" cy="461665"/>
          </a:xfrm>
          <a:prstGeom prst="rect">
            <a:avLst/>
          </a:prstGeom>
          <a:noFill/>
        </p:spPr>
        <p:txBody>
          <a:bodyPr wrap="none" rtlCol="0">
            <a:spAutoFit/>
          </a:bodyPr>
          <a:lstStyle/>
          <a:p>
            <a:r>
              <a:rPr kumimoji="1" lang="ja-JP" altLang="en-US" sz="2400" dirty="0" smtClean="0"/>
              <a:t>お手伝いの中に楽しい要素を組み込むことで子供の自主性を育む</a:t>
            </a:r>
            <a:endParaRPr kumimoji="1" lang="ja-JP" altLang="en-US" sz="2400" dirty="0"/>
          </a:p>
        </p:txBody>
      </p:sp>
      <p:sp>
        <p:nvSpPr>
          <p:cNvPr id="6" name="下矢印 5"/>
          <p:cNvSpPr/>
          <p:nvPr/>
        </p:nvSpPr>
        <p:spPr>
          <a:xfrm>
            <a:off x="4182037" y="2516576"/>
            <a:ext cx="788532" cy="681181"/>
          </a:xfrm>
          <a:prstGeom prst="downArrow">
            <a:avLst/>
          </a:prstGeom>
          <a:solidFill>
            <a:schemeClr val="tx1">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1895978" y="4845249"/>
            <a:ext cx="5939446" cy="707886"/>
          </a:xfrm>
          <a:prstGeom prst="rect">
            <a:avLst/>
          </a:prstGeom>
          <a:noFill/>
        </p:spPr>
        <p:txBody>
          <a:bodyPr wrap="none" rtlCol="0">
            <a:spAutoFit/>
          </a:bodyPr>
          <a:lstStyle/>
          <a:p>
            <a:r>
              <a:rPr kumimoji="1" lang="ja-JP" altLang="en-US" sz="4000" dirty="0" smtClean="0"/>
              <a:t>楽しくないものを楽しく</a:t>
            </a:r>
            <a:r>
              <a:rPr lang="ja-JP" altLang="en-US" sz="4000" dirty="0" smtClean="0"/>
              <a:t>！！</a:t>
            </a:r>
            <a:endParaRPr kumimoji="1" lang="en-US" altLang="ja-JP" sz="4000" dirty="0" smtClean="0"/>
          </a:p>
        </p:txBody>
      </p:sp>
    </p:spTree>
    <p:extLst>
      <p:ext uri="{BB962C8B-B14F-4D97-AF65-F5344CB8AC3E}">
        <p14:creationId xmlns:p14="http://schemas.microsoft.com/office/powerpoint/2010/main" val="42669603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円/楕円 22"/>
          <p:cNvSpPr/>
          <p:nvPr/>
        </p:nvSpPr>
        <p:spPr>
          <a:xfrm>
            <a:off x="4644008" y="1063768"/>
            <a:ext cx="4182169" cy="270363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53319" y="390732"/>
            <a:ext cx="4608512" cy="707886"/>
          </a:xfrm>
          <a:prstGeom prst="rect">
            <a:avLst/>
          </a:prstGeom>
          <a:noFill/>
        </p:spPr>
        <p:txBody>
          <a:bodyPr wrap="square" rtlCol="0">
            <a:spAutoFit/>
          </a:bodyPr>
          <a:lstStyle/>
          <a:p>
            <a:r>
              <a:rPr kumimoji="1" lang="ja-JP" altLang="en-US" sz="4000" dirty="0" smtClean="0"/>
              <a:t>服の洗濯において</a:t>
            </a:r>
            <a:endParaRPr kumimoji="1" lang="ja-JP" altLang="en-US" sz="4000" dirty="0"/>
          </a:p>
        </p:txBody>
      </p:sp>
      <p:sp>
        <p:nvSpPr>
          <p:cNvPr id="7" name="テキスト ボックス 6"/>
          <p:cNvSpPr txBox="1"/>
          <p:nvPr/>
        </p:nvSpPr>
        <p:spPr>
          <a:xfrm>
            <a:off x="534026" y="1063768"/>
            <a:ext cx="3242779" cy="461665"/>
          </a:xfrm>
          <a:prstGeom prst="rect">
            <a:avLst/>
          </a:prstGeom>
          <a:noFill/>
        </p:spPr>
        <p:txBody>
          <a:bodyPr wrap="square" rtlCol="0">
            <a:spAutoFit/>
          </a:bodyPr>
          <a:lstStyle/>
          <a:p>
            <a:r>
              <a:rPr kumimoji="1" lang="ja-JP" altLang="en-US" sz="2400" dirty="0" smtClean="0"/>
              <a:t>一般的な家庭では</a:t>
            </a:r>
            <a:r>
              <a:rPr kumimoji="1" lang="en-US" altLang="ja-JP" sz="2400" dirty="0" smtClean="0"/>
              <a:t>…</a:t>
            </a:r>
            <a:endParaRPr kumimoji="1" lang="ja-JP" altLang="en-US" sz="2400" dirty="0"/>
          </a:p>
        </p:txBody>
      </p:sp>
      <p:pic>
        <p:nvPicPr>
          <p:cNvPr id="1027" name="Picture 3" descr="C:\Users\Ryoichi\Desktop\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026" y="1490583"/>
            <a:ext cx="2833055" cy="2276817"/>
          </a:xfrm>
          <a:prstGeom prst="rect">
            <a:avLst/>
          </a:prstGeom>
          <a:noFill/>
          <a:extLst>
            <a:ext uri="{909E8E84-426E-40dd-AFC4-6F175D3DCCD1}">
              <a14:hiddenFill xmlns:a14="http://schemas.microsoft.com/office/drawing/2010/main">
                <a:solidFill>
                  <a:srgbClr val="FFFFFF"/>
                </a:solidFill>
              </a14:hiddenFill>
            </a:ext>
          </a:extLst>
        </p:spPr>
      </p:pic>
      <p:sp>
        <p:nvSpPr>
          <p:cNvPr id="8" name="円/楕円 7"/>
          <p:cNvSpPr/>
          <p:nvPr/>
        </p:nvSpPr>
        <p:spPr>
          <a:xfrm>
            <a:off x="1973499" y="1664804"/>
            <a:ext cx="1368152"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3341651" y="2125597"/>
            <a:ext cx="1302357" cy="36729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954688" y="1738474"/>
            <a:ext cx="3600400" cy="1200329"/>
          </a:xfrm>
          <a:prstGeom prst="rect">
            <a:avLst/>
          </a:prstGeom>
          <a:noFill/>
          <a:ln>
            <a:noFill/>
          </a:ln>
        </p:spPr>
        <p:txBody>
          <a:bodyPr wrap="square" rtlCol="0">
            <a:spAutoFit/>
          </a:bodyPr>
          <a:lstStyle/>
          <a:p>
            <a:r>
              <a:rPr kumimoji="1" lang="ja-JP" altLang="en-US" sz="2400" u="sng" dirty="0" smtClean="0"/>
              <a:t>●物干し竿は高い位置</a:t>
            </a:r>
            <a:endParaRPr kumimoji="1" lang="en-US" altLang="ja-JP" sz="2400" u="sng" dirty="0" smtClean="0"/>
          </a:p>
          <a:p>
            <a:r>
              <a:rPr kumimoji="1" lang="ja-JP" altLang="en-US" sz="2400" dirty="0" smtClean="0"/>
              <a:t>→子供は届かない</a:t>
            </a:r>
            <a:endParaRPr kumimoji="1" lang="en-US" altLang="ja-JP" sz="2400" dirty="0" smtClean="0"/>
          </a:p>
          <a:p>
            <a:r>
              <a:rPr lang="ja-JP" altLang="en-US" sz="2400" dirty="0" smtClean="0"/>
              <a:t>→立つ・しゃがむ繰り返す</a:t>
            </a:r>
            <a:endParaRPr kumimoji="1" lang="en-US" altLang="ja-JP" sz="2400" dirty="0" smtClean="0"/>
          </a:p>
        </p:txBody>
      </p:sp>
      <p:sp>
        <p:nvSpPr>
          <p:cNvPr id="12" name="テキスト ボックス 11"/>
          <p:cNvSpPr txBox="1"/>
          <p:nvPr/>
        </p:nvSpPr>
        <p:spPr>
          <a:xfrm>
            <a:off x="1079612" y="4041368"/>
            <a:ext cx="7128792" cy="461665"/>
          </a:xfrm>
          <a:prstGeom prst="rect">
            <a:avLst/>
          </a:prstGeom>
          <a:noFill/>
        </p:spPr>
        <p:txBody>
          <a:bodyPr wrap="square" rtlCol="0">
            <a:spAutoFit/>
          </a:bodyPr>
          <a:lstStyle/>
          <a:p>
            <a:r>
              <a:rPr kumimoji="1" lang="ja-JP" altLang="en-US" sz="2400" b="1" dirty="0" smtClean="0"/>
              <a:t>作業フロー</a:t>
            </a:r>
            <a:endParaRPr kumimoji="1" lang="ja-JP" altLang="en-US" sz="2400" b="1" dirty="0"/>
          </a:p>
        </p:txBody>
      </p:sp>
      <p:sp>
        <p:nvSpPr>
          <p:cNvPr id="13" name="正方形/長方形 12"/>
          <p:cNvSpPr/>
          <p:nvPr/>
        </p:nvSpPr>
        <p:spPr>
          <a:xfrm>
            <a:off x="1157146" y="4503033"/>
            <a:ext cx="1200503" cy="1048623"/>
          </a:xfrm>
          <a:prstGeom prst="rect">
            <a:avLst/>
          </a:prstGeom>
          <a:solidFill>
            <a:schemeClr val="tx2">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solidFill>
                  <a:schemeClr val="tx1"/>
                </a:solidFill>
              </a:rPr>
              <a:t>子ども</a:t>
            </a:r>
            <a:endParaRPr kumimoji="1" lang="ja-JP" altLang="en-US" sz="2400" b="1" dirty="0">
              <a:solidFill>
                <a:schemeClr val="tx1"/>
              </a:solidFill>
            </a:endParaRPr>
          </a:p>
        </p:txBody>
      </p:sp>
      <p:sp>
        <p:nvSpPr>
          <p:cNvPr id="16" name="正方形/長方形 15"/>
          <p:cNvSpPr/>
          <p:nvPr/>
        </p:nvSpPr>
        <p:spPr>
          <a:xfrm>
            <a:off x="1157145" y="5587790"/>
            <a:ext cx="1200503" cy="1008112"/>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tx1"/>
                </a:solidFill>
              </a:rPr>
              <a:t>親</a:t>
            </a:r>
            <a:endParaRPr kumimoji="1" lang="ja-JP" altLang="en-US" sz="2400" b="1" dirty="0">
              <a:solidFill>
                <a:schemeClr val="tx1"/>
              </a:solidFill>
            </a:endParaRPr>
          </a:p>
        </p:txBody>
      </p:sp>
      <p:sp>
        <p:nvSpPr>
          <p:cNvPr id="19" name="正方形/長方形 18"/>
          <p:cNvSpPr/>
          <p:nvPr/>
        </p:nvSpPr>
        <p:spPr>
          <a:xfrm>
            <a:off x="2357648" y="4503033"/>
            <a:ext cx="2615922" cy="1135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2378147" y="5587790"/>
            <a:ext cx="2595423" cy="1008112"/>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tx1"/>
                </a:solidFill>
              </a:rPr>
              <a:t>①</a:t>
            </a:r>
            <a:r>
              <a:rPr lang="ja-JP" altLang="en-US" sz="2000" b="1" dirty="0" smtClean="0">
                <a:solidFill>
                  <a:schemeClr val="tx1"/>
                </a:solidFill>
              </a:rPr>
              <a:t>洗濯バサミをつける</a:t>
            </a:r>
            <a:endParaRPr lang="en-US" altLang="ja-JP" sz="2000" b="1" dirty="0" smtClean="0">
              <a:solidFill>
                <a:schemeClr val="tx1"/>
              </a:solidFill>
            </a:endParaRPr>
          </a:p>
          <a:p>
            <a:pPr algn="ctr"/>
            <a:r>
              <a:rPr lang="ja-JP" altLang="en-US" sz="2000" b="1" dirty="0" smtClean="0">
                <a:solidFill>
                  <a:schemeClr val="tx1"/>
                </a:solidFill>
              </a:rPr>
              <a:t>②</a:t>
            </a:r>
            <a:r>
              <a:rPr kumimoji="1" lang="ja-JP" altLang="en-US" sz="2000" b="1" dirty="0" smtClean="0">
                <a:solidFill>
                  <a:schemeClr val="tx1"/>
                </a:solidFill>
              </a:rPr>
              <a:t>干す</a:t>
            </a:r>
            <a:endParaRPr kumimoji="1" lang="ja-JP" altLang="en-US" sz="2000" b="1" dirty="0">
              <a:solidFill>
                <a:schemeClr val="tx1"/>
              </a:solidFill>
            </a:endParaRPr>
          </a:p>
        </p:txBody>
      </p:sp>
      <p:sp>
        <p:nvSpPr>
          <p:cNvPr id="15" name="乗算記号 14"/>
          <p:cNvSpPr/>
          <p:nvPr/>
        </p:nvSpPr>
        <p:spPr>
          <a:xfrm>
            <a:off x="3092650" y="4466304"/>
            <a:ext cx="1145917" cy="120851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984545" y="4505221"/>
            <a:ext cx="1512168" cy="2092869"/>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tx1"/>
                </a:solidFill>
              </a:rPr>
              <a:t>畳む</a:t>
            </a:r>
            <a:endParaRPr kumimoji="1" lang="en-US" altLang="ja-JP" sz="2400" b="1" dirty="0" smtClean="0">
              <a:solidFill>
                <a:schemeClr val="tx1"/>
              </a:solidFill>
            </a:endParaRPr>
          </a:p>
          <a:p>
            <a:pPr algn="ctr"/>
            <a:r>
              <a:rPr lang="ja-JP" altLang="en-US" sz="2400" b="1" dirty="0" smtClean="0">
                <a:solidFill>
                  <a:schemeClr val="tx1"/>
                </a:solidFill>
              </a:rPr>
              <a:t>服の収納</a:t>
            </a:r>
            <a:endParaRPr kumimoji="1" lang="ja-JP" altLang="en-US" sz="2400" b="1" dirty="0">
              <a:solidFill>
                <a:schemeClr val="tx1"/>
              </a:solidFill>
            </a:endParaRPr>
          </a:p>
        </p:txBody>
      </p:sp>
      <p:sp>
        <p:nvSpPr>
          <p:cNvPr id="27" name="正方形/長方形 26"/>
          <p:cNvSpPr/>
          <p:nvPr/>
        </p:nvSpPr>
        <p:spPr>
          <a:xfrm>
            <a:off x="6500489" y="4495230"/>
            <a:ext cx="1707915" cy="1135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6500489" y="5574387"/>
            <a:ext cx="1707915" cy="1008112"/>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smtClean="0">
                <a:solidFill>
                  <a:schemeClr val="tx1"/>
                </a:solidFill>
              </a:rPr>
              <a:t>ハンガー収納</a:t>
            </a:r>
            <a:endParaRPr kumimoji="1" lang="ja-JP" altLang="en-US" sz="2000" b="1" dirty="0">
              <a:solidFill>
                <a:schemeClr val="tx1"/>
              </a:solidFill>
            </a:endParaRPr>
          </a:p>
        </p:txBody>
      </p:sp>
      <p:sp>
        <p:nvSpPr>
          <p:cNvPr id="28" name="乗算記号 27"/>
          <p:cNvSpPr/>
          <p:nvPr/>
        </p:nvSpPr>
        <p:spPr>
          <a:xfrm>
            <a:off x="6781487" y="4466304"/>
            <a:ext cx="1145917" cy="120851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下矢印 29"/>
          <p:cNvSpPr/>
          <p:nvPr/>
        </p:nvSpPr>
        <p:spPr>
          <a:xfrm rot="16200000">
            <a:off x="4640403" y="5350303"/>
            <a:ext cx="628569" cy="402705"/>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rot="16200000">
            <a:off x="5981076" y="5978872"/>
            <a:ext cx="628569" cy="402705"/>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5267145" y="202903"/>
            <a:ext cx="3808448" cy="369332"/>
          </a:xfrm>
          <a:prstGeom prst="rect">
            <a:avLst/>
          </a:prstGeom>
          <a:noFill/>
        </p:spPr>
        <p:txBody>
          <a:bodyPr wrap="square" rtlCol="0">
            <a:spAutoFit/>
          </a:bodyPr>
          <a:lstStyle/>
          <a:p>
            <a:r>
              <a:rPr kumimoji="1" lang="ja-JP" altLang="en-US" dirty="0" smtClean="0"/>
              <a:t>経営システムデザイン　大塚瞭一</a:t>
            </a:r>
            <a:endParaRPr kumimoji="1" lang="ja-JP" altLang="en-US" dirty="0"/>
          </a:p>
        </p:txBody>
      </p:sp>
    </p:spTree>
    <p:extLst>
      <p:ext uri="{BB962C8B-B14F-4D97-AF65-F5344CB8AC3E}">
        <p14:creationId xmlns:p14="http://schemas.microsoft.com/office/powerpoint/2010/main" val="1665204734"/>
      </p:ext>
    </p:extLst>
  </p:cSld>
  <p:clrMapOvr>
    <a:masterClrMapping/>
  </p:clrMapOvr>
  <mc:AlternateContent xmlns:mc="http://schemas.openxmlformats.org/markup-compatibility/2006" xmlns:p14="http://schemas.microsoft.com/office/powerpoint/2010/main">
    <mc:Choice Requires="p14">
      <p:transition spd="slow" p14:dur="2000" advTm="29044"/>
    </mc:Choice>
    <mc:Fallback xmlns="">
      <p:transition spd="slow" advTm="29044"/>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94887" y="-14288"/>
            <a:ext cx="2230016" cy="1251570"/>
          </a:xfrm>
        </p:spPr>
        <p:txBody>
          <a:bodyPr/>
          <a:lstStyle/>
          <a:p>
            <a:r>
              <a:rPr kumimoji="1" lang="ja-JP" altLang="en-US" dirty="0" smtClean="0"/>
              <a:t>改善案</a:t>
            </a:r>
            <a:endParaRPr kumimoji="1" lang="ja-JP" altLang="en-US" dirty="0"/>
          </a:p>
        </p:txBody>
      </p:sp>
      <p:sp>
        <p:nvSpPr>
          <p:cNvPr id="4" name="テキスト ボックス 3"/>
          <p:cNvSpPr txBox="1"/>
          <p:nvPr/>
        </p:nvSpPr>
        <p:spPr>
          <a:xfrm>
            <a:off x="971600" y="1046609"/>
            <a:ext cx="7128792" cy="461665"/>
          </a:xfrm>
          <a:prstGeom prst="rect">
            <a:avLst/>
          </a:prstGeom>
          <a:noFill/>
        </p:spPr>
        <p:txBody>
          <a:bodyPr wrap="square" rtlCol="0">
            <a:spAutoFit/>
          </a:bodyPr>
          <a:lstStyle/>
          <a:p>
            <a:r>
              <a:rPr kumimoji="1" lang="ja-JP" altLang="en-US" sz="2400" b="1" dirty="0" smtClean="0"/>
              <a:t>作業フロー改</a:t>
            </a:r>
            <a:endParaRPr kumimoji="1" lang="ja-JP" altLang="en-US" sz="2400" b="1" dirty="0"/>
          </a:p>
        </p:txBody>
      </p:sp>
      <p:sp>
        <p:nvSpPr>
          <p:cNvPr id="5" name="正方形/長方形 4"/>
          <p:cNvSpPr/>
          <p:nvPr/>
        </p:nvSpPr>
        <p:spPr>
          <a:xfrm>
            <a:off x="1009645" y="1516077"/>
            <a:ext cx="1200503" cy="1048623"/>
          </a:xfrm>
          <a:prstGeom prst="rect">
            <a:avLst/>
          </a:prstGeom>
          <a:solidFill>
            <a:schemeClr val="tx2">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solidFill>
                  <a:schemeClr val="tx1"/>
                </a:solidFill>
              </a:rPr>
              <a:t>子ども</a:t>
            </a:r>
            <a:endParaRPr kumimoji="1" lang="ja-JP" altLang="en-US" sz="2400" b="1" dirty="0">
              <a:solidFill>
                <a:schemeClr val="tx1"/>
              </a:solidFill>
            </a:endParaRPr>
          </a:p>
        </p:txBody>
      </p:sp>
      <p:sp>
        <p:nvSpPr>
          <p:cNvPr id="6" name="正方形/長方形 5"/>
          <p:cNvSpPr/>
          <p:nvPr/>
        </p:nvSpPr>
        <p:spPr>
          <a:xfrm>
            <a:off x="1009644" y="2600834"/>
            <a:ext cx="1200503" cy="1008112"/>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tx1"/>
                </a:solidFill>
              </a:rPr>
              <a:t>親</a:t>
            </a:r>
            <a:endParaRPr kumimoji="1" lang="ja-JP" altLang="en-US" sz="2400" b="1" dirty="0">
              <a:solidFill>
                <a:schemeClr val="tx1"/>
              </a:solidFill>
            </a:endParaRPr>
          </a:p>
        </p:txBody>
      </p:sp>
      <p:sp>
        <p:nvSpPr>
          <p:cNvPr id="7" name="正方形/長方形 6"/>
          <p:cNvSpPr/>
          <p:nvPr/>
        </p:nvSpPr>
        <p:spPr>
          <a:xfrm>
            <a:off x="2210147" y="1516077"/>
            <a:ext cx="2615922" cy="1135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chemeClr val="tx1"/>
                </a:solidFill>
              </a:rPr>
              <a:t>洗濯バサミを服に</a:t>
            </a:r>
            <a:endParaRPr kumimoji="1" lang="en-US" altLang="ja-JP" sz="2000" b="1" dirty="0" smtClean="0">
              <a:solidFill>
                <a:schemeClr val="tx1"/>
              </a:solidFill>
            </a:endParaRPr>
          </a:p>
          <a:p>
            <a:pPr algn="ctr"/>
            <a:r>
              <a:rPr kumimoji="1" lang="ja-JP" altLang="en-US" sz="2000" b="1" dirty="0" smtClean="0">
                <a:solidFill>
                  <a:schemeClr val="tx1"/>
                </a:solidFill>
              </a:rPr>
              <a:t>つける</a:t>
            </a:r>
            <a:endParaRPr kumimoji="1" lang="ja-JP" altLang="en-US" sz="2000" b="1" dirty="0">
              <a:solidFill>
                <a:schemeClr val="tx1"/>
              </a:solidFill>
            </a:endParaRPr>
          </a:p>
        </p:txBody>
      </p:sp>
      <p:sp>
        <p:nvSpPr>
          <p:cNvPr id="8" name="正方形/長方形 7"/>
          <p:cNvSpPr/>
          <p:nvPr/>
        </p:nvSpPr>
        <p:spPr>
          <a:xfrm>
            <a:off x="2230646" y="2600834"/>
            <a:ext cx="2595423" cy="1008112"/>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smtClean="0">
                <a:solidFill>
                  <a:schemeClr val="tx1"/>
                </a:solidFill>
              </a:rPr>
              <a:t>ピンチハンガーに</a:t>
            </a:r>
            <a:endParaRPr lang="en-US" altLang="ja-JP" sz="2000" b="1" dirty="0" smtClean="0">
              <a:solidFill>
                <a:schemeClr val="tx1"/>
              </a:solidFill>
            </a:endParaRPr>
          </a:p>
          <a:p>
            <a:pPr algn="ctr"/>
            <a:r>
              <a:rPr lang="ja-JP" altLang="en-US" sz="2000" b="1" dirty="0" smtClean="0">
                <a:solidFill>
                  <a:schemeClr val="tx1"/>
                </a:solidFill>
              </a:rPr>
              <a:t>服を干す</a:t>
            </a:r>
            <a:endParaRPr kumimoji="1" lang="ja-JP" altLang="en-US" sz="2000" b="1" dirty="0">
              <a:solidFill>
                <a:schemeClr val="tx1"/>
              </a:solidFill>
            </a:endParaRPr>
          </a:p>
        </p:txBody>
      </p:sp>
      <p:sp>
        <p:nvSpPr>
          <p:cNvPr id="10" name="正方形/長方形 9"/>
          <p:cNvSpPr/>
          <p:nvPr/>
        </p:nvSpPr>
        <p:spPr>
          <a:xfrm>
            <a:off x="4837044" y="1518265"/>
            <a:ext cx="1512168" cy="2092869"/>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tx1"/>
                </a:solidFill>
              </a:rPr>
              <a:t>畳む</a:t>
            </a:r>
            <a:endParaRPr kumimoji="1" lang="en-US" altLang="ja-JP" sz="2400" b="1" dirty="0" smtClean="0">
              <a:solidFill>
                <a:schemeClr val="tx1"/>
              </a:solidFill>
            </a:endParaRPr>
          </a:p>
          <a:p>
            <a:pPr algn="ctr"/>
            <a:r>
              <a:rPr lang="ja-JP" altLang="en-US" sz="2400" b="1" dirty="0" smtClean="0">
                <a:solidFill>
                  <a:schemeClr val="tx1"/>
                </a:solidFill>
              </a:rPr>
              <a:t>服の収納</a:t>
            </a:r>
            <a:endParaRPr kumimoji="1" lang="ja-JP" altLang="en-US" sz="2400" b="1" dirty="0">
              <a:solidFill>
                <a:schemeClr val="tx1"/>
              </a:solidFill>
            </a:endParaRPr>
          </a:p>
        </p:txBody>
      </p:sp>
      <p:sp>
        <p:nvSpPr>
          <p:cNvPr id="11" name="正方形/長方形 10"/>
          <p:cNvSpPr/>
          <p:nvPr/>
        </p:nvSpPr>
        <p:spPr>
          <a:xfrm>
            <a:off x="6352988" y="1508274"/>
            <a:ext cx="1707915" cy="1135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chemeClr val="tx1"/>
                </a:solidFill>
              </a:rPr>
              <a:t>洗濯バサミで</a:t>
            </a:r>
            <a:endParaRPr kumimoji="1" lang="en-US" altLang="ja-JP" sz="2000" b="1" dirty="0" smtClean="0">
              <a:solidFill>
                <a:schemeClr val="tx1"/>
              </a:solidFill>
            </a:endParaRPr>
          </a:p>
          <a:p>
            <a:pPr algn="ctr"/>
            <a:r>
              <a:rPr lang="ja-JP" altLang="en-US" sz="2000" b="1" dirty="0">
                <a:solidFill>
                  <a:schemeClr val="tx1"/>
                </a:solidFill>
              </a:rPr>
              <a:t>遊ぶ</a:t>
            </a:r>
            <a:endParaRPr kumimoji="1" lang="ja-JP" altLang="en-US" sz="2000" b="1" dirty="0">
              <a:solidFill>
                <a:schemeClr val="tx1"/>
              </a:solidFill>
            </a:endParaRPr>
          </a:p>
        </p:txBody>
      </p:sp>
      <p:sp>
        <p:nvSpPr>
          <p:cNvPr id="12" name="正方形/長方形 11"/>
          <p:cNvSpPr/>
          <p:nvPr/>
        </p:nvSpPr>
        <p:spPr>
          <a:xfrm>
            <a:off x="6352988" y="2587431"/>
            <a:ext cx="1707915" cy="1008112"/>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smtClean="0">
                <a:solidFill>
                  <a:schemeClr val="tx1"/>
                </a:solidFill>
              </a:rPr>
              <a:t>ハンガー収納</a:t>
            </a:r>
            <a:endParaRPr kumimoji="1" lang="ja-JP" altLang="en-US" sz="2000" b="1" dirty="0">
              <a:solidFill>
                <a:schemeClr val="tx1"/>
              </a:solidFill>
            </a:endParaRPr>
          </a:p>
        </p:txBody>
      </p:sp>
      <p:sp>
        <p:nvSpPr>
          <p:cNvPr id="14" name="下矢印 13"/>
          <p:cNvSpPr/>
          <p:nvPr/>
        </p:nvSpPr>
        <p:spPr>
          <a:xfrm>
            <a:off x="3203823" y="2430880"/>
            <a:ext cx="628569" cy="335172"/>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rot="16200000">
            <a:off x="4511784" y="2363345"/>
            <a:ext cx="628569" cy="402705"/>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下矢印 15"/>
          <p:cNvSpPr/>
          <p:nvPr/>
        </p:nvSpPr>
        <p:spPr>
          <a:xfrm rot="16200000">
            <a:off x="6014621" y="1874451"/>
            <a:ext cx="323589" cy="402705"/>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rot="16200000">
            <a:off x="6012569" y="2935071"/>
            <a:ext cx="327687" cy="402705"/>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3832392" y="3867969"/>
            <a:ext cx="5593636" cy="1938992"/>
          </a:xfrm>
          <a:prstGeom prst="rect">
            <a:avLst/>
          </a:prstGeom>
          <a:noFill/>
        </p:spPr>
        <p:txBody>
          <a:bodyPr wrap="square" rtlCol="0">
            <a:spAutoFit/>
          </a:bodyPr>
          <a:lstStyle/>
          <a:p>
            <a:r>
              <a:rPr kumimoji="1" lang="ja-JP" altLang="en-US" sz="2400" dirty="0" smtClean="0"/>
              <a:t>必要な機能</a:t>
            </a:r>
            <a:endParaRPr kumimoji="1" lang="en-US" altLang="ja-JP" sz="2400" dirty="0" smtClean="0"/>
          </a:p>
          <a:p>
            <a:r>
              <a:rPr lang="ja-JP" altLang="en-US" sz="2400" dirty="0" smtClean="0"/>
              <a:t>①ハンガーにフックのようなもの</a:t>
            </a:r>
            <a:endParaRPr lang="en-US" altLang="ja-JP" sz="2400" dirty="0" smtClean="0"/>
          </a:p>
          <a:p>
            <a:r>
              <a:rPr lang="ja-JP" altLang="en-US" sz="2400" dirty="0" smtClean="0"/>
              <a:t>②洗濯バサミにフックに引っ掛ける部分</a:t>
            </a:r>
            <a:endParaRPr lang="en-US" altLang="ja-JP" sz="2400" dirty="0" smtClean="0"/>
          </a:p>
          <a:p>
            <a:r>
              <a:rPr lang="ja-JP" altLang="en-US" sz="2400" dirty="0" smtClean="0"/>
              <a:t>③子供が遊べる要素</a:t>
            </a:r>
            <a:endParaRPr lang="en-US" altLang="ja-JP" sz="2400" dirty="0"/>
          </a:p>
          <a:p>
            <a:endParaRPr kumimoji="1" lang="ja-JP" altLang="en-US" sz="2400" dirty="0"/>
          </a:p>
        </p:txBody>
      </p:sp>
      <p:pic>
        <p:nvPicPr>
          <p:cNvPr id="3074" name="Picture 2" descr="C:\Users\Ryoichi\Desktop\1228-250506-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07" y="3689627"/>
            <a:ext cx="2507134" cy="2308307"/>
          </a:xfrm>
          <a:prstGeom prst="rect">
            <a:avLst/>
          </a:prstGeom>
          <a:noFill/>
          <a:extLst>
            <a:ext uri="{909E8E84-426E-40dd-AFC4-6F175D3DCCD1}">
              <a14:hiddenFill xmlns:a14="http://schemas.microsoft.com/office/drawing/2010/main">
                <a:solidFill>
                  <a:srgbClr val="FFFFFF"/>
                </a:solidFill>
              </a14:hiddenFill>
            </a:ext>
          </a:extLst>
        </p:spPr>
      </p:pic>
      <p:sp>
        <p:nvSpPr>
          <p:cNvPr id="19" name="円/楕円 18"/>
          <p:cNvSpPr/>
          <p:nvPr/>
        </p:nvSpPr>
        <p:spPr>
          <a:xfrm>
            <a:off x="381249" y="3988797"/>
            <a:ext cx="3068802" cy="123994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1437810" y="5228739"/>
            <a:ext cx="452795" cy="516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p:cNvCxnSpPr/>
          <p:nvPr/>
        </p:nvCxnSpPr>
        <p:spPr>
          <a:xfrm flipH="1">
            <a:off x="3323641" y="4608768"/>
            <a:ext cx="40641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730059" y="4601640"/>
            <a:ext cx="0" cy="91123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H="1">
            <a:off x="1915650" y="5512877"/>
            <a:ext cx="1814409"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2141316" y="5582444"/>
            <a:ext cx="1592209" cy="461665"/>
          </a:xfrm>
          <a:prstGeom prst="rect">
            <a:avLst/>
          </a:prstGeom>
          <a:noFill/>
        </p:spPr>
        <p:txBody>
          <a:bodyPr wrap="square" rtlCol="0">
            <a:spAutoFit/>
          </a:bodyPr>
          <a:lstStyle/>
          <a:p>
            <a:r>
              <a:rPr lang="ja-JP" altLang="en-US" sz="2400" b="1" dirty="0" smtClean="0"/>
              <a:t>分割す</a:t>
            </a:r>
            <a:r>
              <a:rPr kumimoji="1" lang="ja-JP" altLang="en-US" sz="2400" b="1" dirty="0" smtClean="0"/>
              <a:t>る</a:t>
            </a:r>
            <a:endParaRPr kumimoji="1" lang="ja-JP" altLang="en-US" sz="2400" b="1" dirty="0"/>
          </a:p>
        </p:txBody>
      </p:sp>
      <p:sp>
        <p:nvSpPr>
          <p:cNvPr id="23" name="テキスト ボックス 22"/>
          <p:cNvSpPr txBox="1"/>
          <p:nvPr/>
        </p:nvSpPr>
        <p:spPr>
          <a:xfrm>
            <a:off x="5335552" y="156160"/>
            <a:ext cx="3808448" cy="369332"/>
          </a:xfrm>
          <a:prstGeom prst="rect">
            <a:avLst/>
          </a:prstGeom>
          <a:noFill/>
        </p:spPr>
        <p:txBody>
          <a:bodyPr wrap="square" rtlCol="0">
            <a:spAutoFit/>
          </a:bodyPr>
          <a:lstStyle/>
          <a:p>
            <a:r>
              <a:rPr kumimoji="1" lang="ja-JP" altLang="en-US" dirty="0" smtClean="0"/>
              <a:t>経営システムデザイン　大塚瞭一</a:t>
            </a:r>
            <a:endParaRPr kumimoji="1" lang="ja-JP" altLang="en-US" dirty="0"/>
          </a:p>
        </p:txBody>
      </p:sp>
    </p:spTree>
    <p:extLst>
      <p:ext uri="{BB962C8B-B14F-4D97-AF65-F5344CB8AC3E}">
        <p14:creationId xmlns:p14="http://schemas.microsoft.com/office/powerpoint/2010/main" val="104023792"/>
      </p:ext>
    </p:extLst>
  </p:cSld>
  <p:clrMapOvr>
    <a:masterClrMapping/>
  </p:clrMapOvr>
  <mc:AlternateContent xmlns:mc="http://schemas.openxmlformats.org/markup-compatibility/2006" xmlns:p14="http://schemas.microsoft.com/office/powerpoint/2010/main">
    <mc:Choice Requires="p14">
      <p:transition spd="slow" p14:dur="2000" advTm="55718"/>
    </mc:Choice>
    <mc:Fallback xmlns="">
      <p:transition spd="slow" advTm="55718"/>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p:cNvSpPr/>
          <p:nvPr/>
        </p:nvSpPr>
        <p:spPr>
          <a:xfrm>
            <a:off x="4681179" y="908720"/>
            <a:ext cx="4346785" cy="18729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227006" y="125760"/>
            <a:ext cx="4922076" cy="1143000"/>
          </a:xfrm>
        </p:spPr>
        <p:txBody>
          <a:bodyPr>
            <a:normAutofit/>
          </a:bodyPr>
          <a:lstStyle/>
          <a:p>
            <a:r>
              <a:rPr kumimoji="1" lang="ja-JP" altLang="en-US" sz="4000" dirty="0" smtClean="0"/>
              <a:t>遊べる洗濯バサミ</a:t>
            </a:r>
            <a:endParaRPr kumimoji="1" lang="ja-JP" altLang="en-US" sz="4000" dirty="0"/>
          </a:p>
        </p:txBody>
      </p:sp>
      <p:pic>
        <p:nvPicPr>
          <p:cNvPr id="2050" name="Picture 2" descr="C:\Users\Ryoichi\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448" y="2997742"/>
            <a:ext cx="5118943" cy="379299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Ryoichi\Desktop\キャプチャ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35" y="1484784"/>
            <a:ext cx="4024511" cy="2582701"/>
          </a:xfrm>
          <a:prstGeom prst="rect">
            <a:avLst/>
          </a:prstGeom>
          <a:noFill/>
          <a:ln w="50800">
            <a:solidFill>
              <a:schemeClr val="bg1"/>
            </a:solidFill>
          </a:ln>
          <a:extLst>
            <a:ext uri="{909E8E84-426E-40dd-AFC4-6F175D3DCCD1}">
              <a14:hiddenFill xmlns:a14="http://schemas.microsoft.com/office/drawing/2010/main">
                <a:solidFill>
                  <a:srgbClr val="FFFFFF"/>
                </a:solidFill>
              </a14:hiddenFill>
            </a:ext>
          </a:extLst>
        </p:spPr>
      </p:pic>
      <p:sp>
        <p:nvSpPr>
          <p:cNvPr id="5" name="右矢印 4"/>
          <p:cNvSpPr/>
          <p:nvPr/>
        </p:nvSpPr>
        <p:spPr>
          <a:xfrm rot="2191385">
            <a:off x="2650705" y="3810134"/>
            <a:ext cx="3068879" cy="1358265"/>
          </a:xfrm>
          <a:prstGeom prst="rightArrow">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tx1"/>
                </a:solidFill>
              </a:rPr>
              <a:t>組み合わせて遊ぶ</a:t>
            </a:r>
            <a:endParaRPr kumimoji="1" lang="ja-JP" altLang="en-US" sz="2400" b="1" dirty="0">
              <a:solidFill>
                <a:schemeClr val="tx1"/>
              </a:solidFill>
            </a:endParaRPr>
          </a:p>
        </p:txBody>
      </p:sp>
      <p:sp>
        <p:nvSpPr>
          <p:cNvPr id="6" name="テキスト ボックス 5"/>
          <p:cNvSpPr txBox="1"/>
          <p:nvPr/>
        </p:nvSpPr>
        <p:spPr>
          <a:xfrm>
            <a:off x="0" y="4310370"/>
            <a:ext cx="3619277" cy="1138773"/>
          </a:xfrm>
          <a:prstGeom prst="rect">
            <a:avLst/>
          </a:prstGeom>
          <a:noFill/>
        </p:spPr>
        <p:txBody>
          <a:bodyPr wrap="square" rtlCol="0">
            <a:spAutoFit/>
          </a:bodyPr>
          <a:lstStyle/>
          <a:p>
            <a:pPr algn="ctr"/>
            <a:r>
              <a:rPr kumimoji="1" lang="ja-JP" altLang="en-US" sz="2400" dirty="0" smtClean="0"/>
              <a:t>組み合わせ可能な付属品</a:t>
            </a:r>
            <a:endParaRPr kumimoji="1" lang="en-US" altLang="ja-JP" sz="2400" dirty="0" smtClean="0"/>
          </a:p>
          <a:p>
            <a:pPr algn="ctr"/>
            <a:r>
              <a:rPr lang="ja-JP" altLang="en-US" sz="2400" dirty="0" smtClean="0"/>
              <a:t>タイヤ、ロボットの顔など</a:t>
            </a:r>
            <a:endParaRPr lang="en-US" altLang="ja-JP" sz="2400" dirty="0" smtClean="0"/>
          </a:p>
          <a:p>
            <a:endParaRPr lang="en-US" altLang="ja-JP" sz="2000" dirty="0"/>
          </a:p>
        </p:txBody>
      </p:sp>
      <p:sp>
        <p:nvSpPr>
          <p:cNvPr id="7" name="円/楕円 6"/>
          <p:cNvSpPr/>
          <p:nvPr/>
        </p:nvSpPr>
        <p:spPr>
          <a:xfrm>
            <a:off x="4355976" y="548680"/>
            <a:ext cx="1637284" cy="72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特徴</a:t>
            </a:r>
            <a:endParaRPr kumimoji="1" lang="ja-JP" altLang="en-US" sz="3200" b="1" dirty="0"/>
          </a:p>
        </p:txBody>
      </p:sp>
      <p:sp>
        <p:nvSpPr>
          <p:cNvPr id="8" name="テキスト ボックス 7"/>
          <p:cNvSpPr txBox="1"/>
          <p:nvPr/>
        </p:nvSpPr>
        <p:spPr>
          <a:xfrm>
            <a:off x="4695070" y="1206474"/>
            <a:ext cx="4572000" cy="1569660"/>
          </a:xfrm>
          <a:prstGeom prst="rect">
            <a:avLst/>
          </a:prstGeom>
          <a:noFill/>
        </p:spPr>
        <p:txBody>
          <a:bodyPr wrap="square" rtlCol="0">
            <a:spAutoFit/>
          </a:bodyPr>
          <a:lstStyle/>
          <a:p>
            <a:r>
              <a:rPr lang="ja-JP" altLang="en-US" sz="2400" dirty="0" smtClean="0"/>
              <a:t>①球を挟んでつなげていくため</a:t>
            </a:r>
            <a:endParaRPr lang="en-US" altLang="ja-JP" sz="2400" dirty="0" smtClean="0"/>
          </a:p>
          <a:p>
            <a:r>
              <a:rPr kumimoji="1" lang="ja-JP" altLang="en-US" sz="2400" dirty="0" smtClean="0"/>
              <a:t>自由度</a:t>
            </a:r>
            <a:r>
              <a:rPr kumimoji="1" lang="ja-JP" altLang="en-US" sz="2400" dirty="0"/>
              <a:t>の</a:t>
            </a:r>
            <a:r>
              <a:rPr kumimoji="1" lang="ja-JP" altLang="en-US" sz="2400" dirty="0" smtClean="0"/>
              <a:t>高い造形物ができる</a:t>
            </a:r>
            <a:endParaRPr kumimoji="1" lang="en-US" altLang="ja-JP" sz="2400" dirty="0" smtClean="0"/>
          </a:p>
          <a:p>
            <a:r>
              <a:rPr lang="ja-JP" altLang="en-US" sz="2400" dirty="0" smtClean="0"/>
              <a:t>②球に空いてる穴をハンガーの</a:t>
            </a:r>
            <a:endParaRPr lang="en-US" altLang="ja-JP" sz="2400" dirty="0" smtClean="0"/>
          </a:p>
          <a:p>
            <a:r>
              <a:rPr kumimoji="1" lang="ja-JP" altLang="en-US" sz="2400" dirty="0" smtClean="0"/>
              <a:t>フックにかけて干す</a:t>
            </a:r>
            <a:endParaRPr kumimoji="1" lang="ja-JP" altLang="en-US" sz="2400" dirty="0"/>
          </a:p>
        </p:txBody>
      </p:sp>
      <p:sp>
        <p:nvSpPr>
          <p:cNvPr id="10" name="下矢印 9"/>
          <p:cNvSpPr/>
          <p:nvPr/>
        </p:nvSpPr>
        <p:spPr>
          <a:xfrm>
            <a:off x="1268723" y="5128334"/>
            <a:ext cx="1144211"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143256" y="5560382"/>
            <a:ext cx="3458642" cy="11738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rgbClr val="FF0000"/>
                </a:solidFill>
              </a:rPr>
              <a:t>洗濯を手伝った後は</a:t>
            </a:r>
            <a:endParaRPr kumimoji="1" lang="en-US" altLang="ja-JP" sz="2400" b="1" dirty="0" smtClean="0">
              <a:solidFill>
                <a:srgbClr val="FF0000"/>
              </a:solidFill>
            </a:endParaRPr>
          </a:p>
          <a:p>
            <a:pPr algn="ctr"/>
            <a:r>
              <a:rPr kumimoji="1" lang="ja-JP" altLang="en-US" sz="2400" b="1" dirty="0" smtClean="0">
                <a:solidFill>
                  <a:srgbClr val="FF0000"/>
                </a:solidFill>
              </a:rPr>
              <a:t>プラモデル</a:t>
            </a:r>
            <a:r>
              <a:rPr lang="ja-JP" altLang="en-US" sz="2400" b="1" dirty="0" smtClean="0">
                <a:solidFill>
                  <a:srgbClr val="FF0000"/>
                </a:solidFill>
              </a:rPr>
              <a:t>を作成する</a:t>
            </a:r>
            <a:endParaRPr lang="en-US" altLang="ja-JP" sz="2400" b="1" dirty="0" smtClean="0">
              <a:solidFill>
                <a:srgbClr val="FF0000"/>
              </a:solidFill>
            </a:endParaRPr>
          </a:p>
          <a:p>
            <a:pPr algn="ctr"/>
            <a:r>
              <a:rPr kumimoji="1" lang="ja-JP" altLang="en-US" sz="2400" b="1" dirty="0" smtClean="0">
                <a:solidFill>
                  <a:srgbClr val="FF0000"/>
                </a:solidFill>
              </a:rPr>
              <a:t>感じで遊べる</a:t>
            </a:r>
            <a:endParaRPr kumimoji="1" lang="ja-JP" altLang="en-US" sz="2400" b="1" dirty="0">
              <a:solidFill>
                <a:srgbClr val="FF0000"/>
              </a:solidFill>
            </a:endParaRPr>
          </a:p>
        </p:txBody>
      </p:sp>
      <p:sp>
        <p:nvSpPr>
          <p:cNvPr id="12" name="テキスト ボックス 11"/>
          <p:cNvSpPr txBox="1"/>
          <p:nvPr/>
        </p:nvSpPr>
        <p:spPr>
          <a:xfrm>
            <a:off x="5335552" y="174808"/>
            <a:ext cx="3808448" cy="369332"/>
          </a:xfrm>
          <a:prstGeom prst="rect">
            <a:avLst/>
          </a:prstGeom>
          <a:noFill/>
        </p:spPr>
        <p:txBody>
          <a:bodyPr wrap="square" rtlCol="0">
            <a:spAutoFit/>
          </a:bodyPr>
          <a:lstStyle/>
          <a:p>
            <a:r>
              <a:rPr kumimoji="1" lang="ja-JP" altLang="en-US" dirty="0" smtClean="0"/>
              <a:t>経営システムデザイン　大塚瞭一</a:t>
            </a:r>
            <a:endParaRPr kumimoji="1" lang="ja-JP" altLang="en-US" dirty="0"/>
          </a:p>
        </p:txBody>
      </p:sp>
    </p:spTree>
    <p:extLst>
      <p:ext uri="{BB962C8B-B14F-4D97-AF65-F5344CB8AC3E}">
        <p14:creationId xmlns:p14="http://schemas.microsoft.com/office/powerpoint/2010/main" val="4196202280"/>
      </p:ext>
    </p:extLst>
  </p:cSld>
  <p:clrMapOvr>
    <a:masterClrMapping/>
  </p:clrMapOvr>
  <mc:AlternateContent xmlns:mc="http://schemas.openxmlformats.org/markup-compatibility/2006" xmlns:p14="http://schemas.microsoft.com/office/powerpoint/2010/main">
    <mc:Choice Requires="p14">
      <p:transition spd="slow" p14:dur="2000" advTm="38301"/>
    </mc:Choice>
    <mc:Fallback xmlns="">
      <p:transition spd="slow" advTm="38301"/>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にぎってはさんで　　　　　</a:t>
            </a:r>
            <a:r>
              <a:rPr lang="ja-JP" altLang="en-US" sz="3200" dirty="0" smtClean="0"/>
              <a:t>西村友希</a:t>
            </a:r>
            <a:endParaRPr kumimoji="1" lang="ja-JP" altLang="en-US" sz="3200" dirty="0"/>
          </a:p>
        </p:txBody>
      </p:sp>
      <p:sp>
        <p:nvSpPr>
          <p:cNvPr id="4" name="円/楕円 3"/>
          <p:cNvSpPr/>
          <p:nvPr/>
        </p:nvSpPr>
        <p:spPr>
          <a:xfrm>
            <a:off x="1437974" y="3097164"/>
            <a:ext cx="1161436" cy="146009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cxnSp>
        <p:nvCxnSpPr>
          <p:cNvPr id="6" name="直線コネクタ 5"/>
          <p:cNvCxnSpPr/>
          <p:nvPr/>
        </p:nvCxnSpPr>
        <p:spPr>
          <a:xfrm>
            <a:off x="1695147" y="3590133"/>
            <a:ext cx="636025" cy="258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700678" y="3590133"/>
            <a:ext cx="630494" cy="334041"/>
          </a:xfrm>
          <a:prstGeom prst="line">
            <a:avLst/>
          </a:prstGeom>
        </p:spPr>
        <p:style>
          <a:lnRef idx="1">
            <a:schemeClr val="accent1"/>
          </a:lnRef>
          <a:fillRef idx="0">
            <a:schemeClr val="accent1"/>
          </a:fillRef>
          <a:effectRef idx="0">
            <a:schemeClr val="accent1"/>
          </a:effectRef>
          <a:fontRef idx="minor">
            <a:schemeClr val="tx1"/>
          </a:fontRef>
        </p:style>
      </p:cxnSp>
      <p:sp>
        <p:nvSpPr>
          <p:cNvPr id="13" name="右矢印 12"/>
          <p:cNvSpPr/>
          <p:nvPr/>
        </p:nvSpPr>
        <p:spPr>
          <a:xfrm>
            <a:off x="2782121" y="3373143"/>
            <a:ext cx="663678" cy="768018"/>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4" name="円/楕円 13"/>
          <p:cNvSpPr/>
          <p:nvPr/>
        </p:nvSpPr>
        <p:spPr>
          <a:xfrm>
            <a:off x="3614744" y="3097164"/>
            <a:ext cx="1161436" cy="146009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6" name="円弧 15"/>
          <p:cNvSpPr/>
          <p:nvPr/>
        </p:nvSpPr>
        <p:spPr>
          <a:xfrm rot="18298096">
            <a:off x="1758130" y="4216837"/>
            <a:ext cx="657746" cy="59785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フリーフォーム 19"/>
          <p:cNvSpPr/>
          <p:nvPr/>
        </p:nvSpPr>
        <p:spPr>
          <a:xfrm>
            <a:off x="4286487" y="3534824"/>
            <a:ext cx="265471" cy="222328"/>
          </a:xfrm>
          <a:custGeom>
            <a:avLst/>
            <a:gdLst>
              <a:gd name="connsiteX0" fmla="*/ 0 w 766916"/>
              <a:gd name="connsiteY0" fmla="*/ 486960 h 486960"/>
              <a:gd name="connsiteX1" fmla="*/ 309716 w 766916"/>
              <a:gd name="connsiteY1" fmla="*/ 59257 h 486960"/>
              <a:gd name="connsiteX2" fmla="*/ 530942 w 766916"/>
              <a:gd name="connsiteY2" fmla="*/ 44508 h 486960"/>
              <a:gd name="connsiteX3" fmla="*/ 766916 w 766916"/>
              <a:gd name="connsiteY3" fmla="*/ 442715 h 486960"/>
            </a:gdLst>
            <a:ahLst/>
            <a:cxnLst>
              <a:cxn ang="0">
                <a:pos x="connsiteX0" y="connsiteY0"/>
              </a:cxn>
              <a:cxn ang="0">
                <a:pos x="connsiteX1" y="connsiteY1"/>
              </a:cxn>
              <a:cxn ang="0">
                <a:pos x="connsiteX2" y="connsiteY2"/>
              </a:cxn>
              <a:cxn ang="0">
                <a:pos x="connsiteX3" y="connsiteY3"/>
              </a:cxn>
            </a:cxnLst>
            <a:rect l="l" t="t" r="r" b="b"/>
            <a:pathLst>
              <a:path w="766916" h="486960">
                <a:moveTo>
                  <a:pt x="0" y="486960"/>
                </a:moveTo>
                <a:cubicBezTo>
                  <a:pt x="110613" y="309979"/>
                  <a:pt x="221226" y="132999"/>
                  <a:pt x="309716" y="59257"/>
                </a:cubicBezTo>
                <a:cubicBezTo>
                  <a:pt x="398206" y="-14485"/>
                  <a:pt x="454742" y="-19402"/>
                  <a:pt x="530942" y="44508"/>
                </a:cubicBezTo>
                <a:cubicBezTo>
                  <a:pt x="607142" y="108418"/>
                  <a:pt x="687029" y="275566"/>
                  <a:pt x="766916" y="44271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ja-JP" altLang="en-US"/>
          </a:p>
        </p:txBody>
      </p:sp>
      <p:sp>
        <p:nvSpPr>
          <p:cNvPr id="21" name="フリーフォーム 20"/>
          <p:cNvSpPr/>
          <p:nvPr/>
        </p:nvSpPr>
        <p:spPr>
          <a:xfrm>
            <a:off x="3845821" y="3534824"/>
            <a:ext cx="265471" cy="222328"/>
          </a:xfrm>
          <a:custGeom>
            <a:avLst/>
            <a:gdLst>
              <a:gd name="connsiteX0" fmla="*/ 0 w 766916"/>
              <a:gd name="connsiteY0" fmla="*/ 486960 h 486960"/>
              <a:gd name="connsiteX1" fmla="*/ 309716 w 766916"/>
              <a:gd name="connsiteY1" fmla="*/ 59257 h 486960"/>
              <a:gd name="connsiteX2" fmla="*/ 530942 w 766916"/>
              <a:gd name="connsiteY2" fmla="*/ 44508 h 486960"/>
              <a:gd name="connsiteX3" fmla="*/ 766916 w 766916"/>
              <a:gd name="connsiteY3" fmla="*/ 442715 h 486960"/>
            </a:gdLst>
            <a:ahLst/>
            <a:cxnLst>
              <a:cxn ang="0">
                <a:pos x="connsiteX0" y="connsiteY0"/>
              </a:cxn>
              <a:cxn ang="0">
                <a:pos x="connsiteX1" y="connsiteY1"/>
              </a:cxn>
              <a:cxn ang="0">
                <a:pos x="connsiteX2" y="connsiteY2"/>
              </a:cxn>
              <a:cxn ang="0">
                <a:pos x="connsiteX3" y="connsiteY3"/>
              </a:cxn>
            </a:cxnLst>
            <a:rect l="l" t="t" r="r" b="b"/>
            <a:pathLst>
              <a:path w="766916" h="486960">
                <a:moveTo>
                  <a:pt x="0" y="486960"/>
                </a:moveTo>
                <a:cubicBezTo>
                  <a:pt x="110613" y="309979"/>
                  <a:pt x="221226" y="132999"/>
                  <a:pt x="309716" y="59257"/>
                </a:cubicBezTo>
                <a:cubicBezTo>
                  <a:pt x="398206" y="-14485"/>
                  <a:pt x="454742" y="-19402"/>
                  <a:pt x="530942" y="44508"/>
                </a:cubicBezTo>
                <a:cubicBezTo>
                  <a:pt x="607142" y="108418"/>
                  <a:pt x="687029" y="275566"/>
                  <a:pt x="766916" y="44271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ja-JP" altLang="en-US"/>
          </a:p>
        </p:txBody>
      </p:sp>
      <p:sp>
        <p:nvSpPr>
          <p:cNvPr id="22" name="円弧 21"/>
          <p:cNvSpPr/>
          <p:nvPr/>
        </p:nvSpPr>
        <p:spPr>
          <a:xfrm rot="7520332">
            <a:off x="3843223" y="3625246"/>
            <a:ext cx="657746" cy="597854"/>
          </a:xfrm>
          <a:prstGeom prst="arc">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ja-JP" altLang="en-US"/>
          </a:p>
        </p:txBody>
      </p:sp>
      <p:sp>
        <p:nvSpPr>
          <p:cNvPr id="23" name="テキスト ボックス 22"/>
          <p:cNvSpPr txBox="1"/>
          <p:nvPr/>
        </p:nvSpPr>
        <p:spPr>
          <a:xfrm>
            <a:off x="1534664" y="4653116"/>
            <a:ext cx="1290738" cy="461665"/>
          </a:xfrm>
          <a:prstGeom prst="rect">
            <a:avLst/>
          </a:prstGeom>
          <a:noFill/>
        </p:spPr>
        <p:txBody>
          <a:bodyPr wrap="none" rtlCol="0">
            <a:spAutoFit/>
          </a:bodyPr>
          <a:lstStyle/>
          <a:p>
            <a:r>
              <a:rPr kumimoji="1" lang="ja-JP" altLang="en-US" sz="2400" dirty="0" smtClean="0">
                <a:solidFill>
                  <a:schemeClr val="accent1">
                    <a:lumMod val="75000"/>
                  </a:schemeClr>
                </a:solidFill>
              </a:rPr>
              <a:t>できない</a:t>
            </a:r>
            <a:endParaRPr kumimoji="1" lang="ja-JP" altLang="en-US" sz="2400" dirty="0">
              <a:solidFill>
                <a:schemeClr val="accent1">
                  <a:lumMod val="75000"/>
                </a:schemeClr>
              </a:solidFill>
            </a:endParaRPr>
          </a:p>
        </p:txBody>
      </p:sp>
      <p:sp>
        <p:nvSpPr>
          <p:cNvPr id="24" name="テキスト ボックス 23"/>
          <p:cNvSpPr txBox="1"/>
          <p:nvPr/>
        </p:nvSpPr>
        <p:spPr>
          <a:xfrm>
            <a:off x="3801682" y="4644455"/>
            <a:ext cx="987770" cy="461665"/>
          </a:xfrm>
          <a:prstGeom prst="rect">
            <a:avLst/>
          </a:prstGeom>
          <a:noFill/>
        </p:spPr>
        <p:txBody>
          <a:bodyPr wrap="none" rtlCol="0">
            <a:spAutoFit/>
          </a:bodyPr>
          <a:lstStyle/>
          <a:p>
            <a:r>
              <a:rPr kumimoji="1" lang="ja-JP" altLang="en-US" sz="2400" dirty="0" smtClean="0">
                <a:solidFill>
                  <a:schemeClr val="accent2">
                    <a:lumMod val="75000"/>
                  </a:schemeClr>
                </a:solidFill>
              </a:rPr>
              <a:t>できる</a:t>
            </a:r>
            <a:endParaRPr kumimoji="1" lang="ja-JP" altLang="en-US" sz="2400" dirty="0">
              <a:solidFill>
                <a:schemeClr val="accent2">
                  <a:lumMod val="75000"/>
                </a:schemeClr>
              </a:solidFill>
            </a:endParaRPr>
          </a:p>
        </p:txBody>
      </p:sp>
      <p:sp>
        <p:nvSpPr>
          <p:cNvPr id="25" name="雲形吹き出し 24"/>
          <p:cNvSpPr/>
          <p:nvPr/>
        </p:nvSpPr>
        <p:spPr>
          <a:xfrm rot="21265503" flipH="1">
            <a:off x="103595" y="2527127"/>
            <a:ext cx="1868922" cy="772394"/>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つまらない・・・</a:t>
            </a:r>
            <a:endParaRPr kumimoji="1" lang="ja-JP" altLang="en-US" dirty="0"/>
          </a:p>
        </p:txBody>
      </p:sp>
      <p:sp>
        <p:nvSpPr>
          <p:cNvPr id="26" name="雲形吹き出し 25"/>
          <p:cNvSpPr/>
          <p:nvPr/>
        </p:nvSpPr>
        <p:spPr>
          <a:xfrm>
            <a:off x="3926761" y="2241756"/>
            <a:ext cx="1658648" cy="795549"/>
          </a:xfrm>
          <a:prstGeom prst="cloud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t>うれしい！</a:t>
            </a:r>
            <a:endParaRPr kumimoji="1" lang="ja-JP" altLang="en-US" dirty="0"/>
          </a:p>
        </p:txBody>
      </p:sp>
      <p:sp>
        <p:nvSpPr>
          <p:cNvPr id="27" name="テキスト ボックス 26"/>
          <p:cNvSpPr txBox="1"/>
          <p:nvPr/>
        </p:nvSpPr>
        <p:spPr>
          <a:xfrm>
            <a:off x="5885797" y="4416566"/>
            <a:ext cx="3177873" cy="1938992"/>
          </a:xfrm>
          <a:prstGeom prst="rect">
            <a:avLst/>
          </a:prstGeom>
          <a:noFill/>
        </p:spPr>
        <p:txBody>
          <a:bodyPr wrap="none" rtlCol="0">
            <a:spAutoFit/>
          </a:bodyPr>
          <a:lstStyle/>
          <a:p>
            <a:r>
              <a:rPr kumimoji="1" lang="en-US" altLang="ja-JP" sz="2800" dirty="0" smtClean="0"/>
              <a:t>2</a:t>
            </a:r>
            <a:r>
              <a:rPr kumimoji="1" lang="ja-JP" altLang="en-US" sz="2800" dirty="0" err="1" smtClean="0"/>
              <a:t>つのてこを</a:t>
            </a:r>
            <a:r>
              <a:rPr kumimoji="1" lang="ja-JP" altLang="en-US" sz="2800" dirty="0" smtClean="0"/>
              <a:t>利用</a:t>
            </a:r>
            <a:endParaRPr kumimoji="1" lang="en-US" altLang="ja-JP" sz="2800" dirty="0" smtClean="0"/>
          </a:p>
          <a:p>
            <a:endParaRPr lang="en-US" altLang="ja-JP" sz="2800" dirty="0"/>
          </a:p>
          <a:p>
            <a:r>
              <a:rPr kumimoji="1" lang="ja-JP" altLang="en-US" sz="2800" dirty="0" smtClean="0"/>
              <a:t>つまむからにぎる</a:t>
            </a:r>
            <a:r>
              <a:rPr kumimoji="1" lang="ja-JP" altLang="en-US" sz="2800" dirty="0" err="1" smtClean="0"/>
              <a:t>へ</a:t>
            </a:r>
            <a:endParaRPr kumimoji="1" lang="en-US" altLang="ja-JP" sz="2800" dirty="0" smtClean="0"/>
          </a:p>
          <a:p>
            <a:endParaRPr lang="en-US" altLang="ja-JP" dirty="0"/>
          </a:p>
          <a:p>
            <a:endParaRPr kumimoji="1" lang="ja-JP" altLang="en-US" dirty="0"/>
          </a:p>
        </p:txBody>
      </p:sp>
      <p:pic>
        <p:nvPicPr>
          <p:cNvPr id="30" name="コンテンツ プレースホルダー 2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01097" y="1933288"/>
            <a:ext cx="1209479" cy="2444000"/>
          </a:xfrm>
        </p:spPr>
      </p:pic>
      <p:pic>
        <p:nvPicPr>
          <p:cNvPr id="33" name="コンテンツ プレースホルダー 29"/>
          <p:cNvPicPr>
            <a:picLocks noChangeAspect="1"/>
          </p:cNvPicPr>
          <p:nvPr/>
        </p:nvPicPr>
        <p:blipFill rotWithShape="1">
          <a:blip r:embed="rId2" cstate="print">
            <a:extLst>
              <a:ext uri="{28A0092B-C50C-407E-A947-70E740481C1C}">
                <a14:useLocalDpi xmlns:a14="http://schemas.microsoft.com/office/drawing/2010/main" val="0"/>
              </a:ext>
            </a:extLst>
          </a:blip>
          <a:srcRect r="65420" b="76379"/>
          <a:stretch/>
        </p:blipFill>
        <p:spPr>
          <a:xfrm>
            <a:off x="7077950" y="1933289"/>
            <a:ext cx="418233" cy="577309"/>
          </a:xfrm>
          <a:prstGeom prst="rect">
            <a:avLst/>
          </a:prstGeom>
        </p:spPr>
      </p:pic>
      <p:sp>
        <p:nvSpPr>
          <p:cNvPr id="31" name="テキスト ボックス 30"/>
          <p:cNvSpPr txBox="1"/>
          <p:nvPr/>
        </p:nvSpPr>
        <p:spPr>
          <a:xfrm>
            <a:off x="6677499" y="1959629"/>
            <a:ext cx="768760" cy="400110"/>
          </a:xfrm>
          <a:prstGeom prst="rect">
            <a:avLst/>
          </a:prstGeom>
          <a:noFill/>
        </p:spPr>
        <p:txBody>
          <a:bodyPr wrap="none" rtlCol="0">
            <a:spAutoFit/>
          </a:bodyPr>
          <a:lstStyle/>
          <a:p>
            <a:r>
              <a:rPr kumimoji="1" lang="ja-JP" altLang="en-US" sz="2000" dirty="0" smtClean="0">
                <a:effectLst>
                  <a:outerShdw blurRad="38100" dist="38100" dir="2700000" algn="tl">
                    <a:srgbClr val="000000">
                      <a:alpha val="43137"/>
                    </a:srgbClr>
                  </a:outerShdw>
                </a:effectLst>
              </a:rPr>
              <a:t>ヒント</a:t>
            </a:r>
            <a:endParaRPr kumimoji="1" lang="ja-JP" alt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707131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IMG_0541のコピー.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8871" y="1029736"/>
            <a:ext cx="6401792" cy="4800760"/>
          </a:xfrm>
          <a:prstGeom prst="rect">
            <a:avLst/>
          </a:prstGeom>
        </p:spPr>
      </p:pic>
    </p:spTree>
    <p:extLst>
      <p:ext uri="{BB962C8B-B14F-4D97-AF65-F5344CB8AC3E}">
        <p14:creationId xmlns:p14="http://schemas.microsoft.com/office/powerpoint/2010/main" val="1253831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632238" y="264130"/>
            <a:ext cx="2306641" cy="461665"/>
          </a:xfrm>
          <a:prstGeom prst="rect">
            <a:avLst/>
          </a:prstGeom>
          <a:noFill/>
        </p:spPr>
        <p:txBody>
          <a:bodyPr wrap="none" rtlCol="0">
            <a:spAutoFit/>
          </a:bodyPr>
          <a:lstStyle/>
          <a:p>
            <a:r>
              <a:rPr kumimoji="1" lang="ja-JP" altLang="en-US" sz="2400" dirty="0" smtClean="0"/>
              <a:t>ツナガルクリップ</a:t>
            </a:r>
            <a:endParaRPr kumimoji="1" lang="ja-JP" altLang="en-US" sz="2400" dirty="0"/>
          </a:p>
        </p:txBody>
      </p:sp>
      <p:pic>
        <p:nvPicPr>
          <p:cNvPr id="4" name="図 3" descr="IMG_0540のコピー.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03" y="886290"/>
            <a:ext cx="4976484" cy="3732364"/>
          </a:xfrm>
          <a:prstGeom prst="rect">
            <a:avLst/>
          </a:prstGeom>
        </p:spPr>
      </p:pic>
      <p:sp>
        <p:nvSpPr>
          <p:cNvPr id="7" name="テキスト ボックス 6"/>
          <p:cNvSpPr txBox="1"/>
          <p:nvPr/>
        </p:nvSpPr>
        <p:spPr>
          <a:xfrm>
            <a:off x="5375161" y="356463"/>
            <a:ext cx="3506088" cy="369332"/>
          </a:xfrm>
          <a:prstGeom prst="rect">
            <a:avLst/>
          </a:prstGeom>
          <a:noFill/>
        </p:spPr>
        <p:txBody>
          <a:bodyPr wrap="none" rtlCol="0">
            <a:spAutoFit/>
          </a:bodyPr>
          <a:lstStyle/>
          <a:p>
            <a:r>
              <a:rPr lang="ja-JP" altLang="en-US" dirty="0" smtClean="0"/>
              <a:t>インダストリアルアート</a:t>
            </a:r>
            <a:r>
              <a:rPr lang="en-US" altLang="ja-JP" dirty="0" smtClean="0"/>
              <a:t>  </a:t>
            </a:r>
            <a:r>
              <a:rPr lang="ja-JP" altLang="en-US" dirty="0" smtClean="0"/>
              <a:t>松岡</a:t>
            </a:r>
            <a:r>
              <a:rPr lang="en-US" altLang="ja-JP" dirty="0" smtClean="0"/>
              <a:t> </a:t>
            </a:r>
            <a:r>
              <a:rPr lang="ja-JP" altLang="en-US" dirty="0" smtClean="0"/>
              <a:t>湧紀</a:t>
            </a:r>
            <a:endParaRPr kumimoji="1" lang="ja-JP" altLang="en-US" dirty="0"/>
          </a:p>
        </p:txBody>
      </p:sp>
      <p:pic>
        <p:nvPicPr>
          <p:cNvPr id="9" name="図 8" descr="IMG_0542のコピー.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8744" y="3517685"/>
            <a:ext cx="3811986" cy="2858990"/>
          </a:xfrm>
          <a:prstGeom prst="rect">
            <a:avLst/>
          </a:prstGeom>
        </p:spPr>
      </p:pic>
    </p:spTree>
    <p:extLst>
      <p:ext uri="{BB962C8B-B14F-4D97-AF65-F5344CB8AC3E}">
        <p14:creationId xmlns:p14="http://schemas.microsoft.com/office/powerpoint/2010/main" val="184350268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651352"/>
            <a:ext cx="8229600" cy="1143000"/>
          </a:xfrm>
        </p:spPr>
        <p:txBody>
          <a:bodyPr>
            <a:normAutofit fontScale="90000"/>
          </a:bodyPr>
          <a:lstStyle/>
          <a:p>
            <a:pPr lvl="0">
              <a:spcBef>
                <a:spcPct val="20000"/>
              </a:spcBef>
            </a:pPr>
            <a:r>
              <a:rPr kumimoji="1" lang="en-US" altLang="ja-JP" dirty="0" smtClean="0"/>
              <a:t/>
            </a:r>
            <a:br>
              <a:rPr kumimoji="1" lang="en-US" altLang="ja-JP" dirty="0" smtClean="0"/>
            </a:br>
            <a:r>
              <a:rPr kumimoji="1" lang="en-US" altLang="ja-JP" dirty="0" smtClean="0"/>
              <a:t/>
            </a:r>
            <a:br>
              <a:rPr kumimoji="1" lang="en-US" altLang="ja-JP" dirty="0" smtClean="0"/>
            </a:br>
            <a:r>
              <a:rPr lang="en-US" altLang="ja-JP" dirty="0"/>
              <a:t/>
            </a:r>
            <a:br>
              <a:rPr lang="en-US" altLang="ja-JP" dirty="0"/>
            </a:br>
            <a:r>
              <a:rPr kumimoji="1" lang="en-US" altLang="ja-JP" dirty="0" smtClean="0"/>
              <a:t>Animal</a:t>
            </a:r>
            <a:r>
              <a:rPr lang="en-US" altLang="ja-JP" dirty="0" smtClean="0"/>
              <a:t> </a:t>
            </a:r>
            <a:r>
              <a:rPr kumimoji="1" lang="en-US" altLang="ja-JP" dirty="0" smtClean="0"/>
              <a:t>clip </a:t>
            </a:r>
            <a:r>
              <a:rPr kumimoji="1" lang="en-US" altLang="ja-JP" sz="2400" dirty="0" smtClean="0"/>
              <a:t>(&amp; hanger)</a:t>
            </a:r>
            <a:br>
              <a:rPr kumimoji="1" lang="en-US" altLang="ja-JP" sz="2400" dirty="0" smtClean="0"/>
            </a:br>
            <a:r>
              <a:rPr kumimoji="1" lang="en-US" altLang="ja-JP" sz="2400" dirty="0" smtClean="0"/>
              <a:t/>
            </a:r>
            <a:br>
              <a:rPr kumimoji="1" lang="en-US" altLang="ja-JP" sz="2400" dirty="0" smtClean="0"/>
            </a:br>
            <a:r>
              <a:rPr lang="en-US" altLang="ja-JP" sz="2400" dirty="0"/>
              <a:t/>
            </a:r>
            <a:br>
              <a:rPr lang="en-US" altLang="ja-JP" sz="2400" dirty="0"/>
            </a:br>
            <a:r>
              <a:rPr lang="ja-JP" altLang="en-US" sz="1400" dirty="0" smtClean="0">
                <a:solidFill>
                  <a:prstClr val="black"/>
                </a:solidFill>
                <a:latin typeface="Osaka"/>
                <a:ea typeface="Osaka"/>
                <a:cs typeface="Osaka"/>
              </a:rPr>
              <a:t>インダストリアルアートコース</a:t>
            </a:r>
            <a:r>
              <a:rPr lang="ja-JP" altLang="en-US" sz="1400" dirty="0">
                <a:solidFill>
                  <a:prstClr val="black"/>
                </a:solidFill>
                <a:latin typeface="Osaka"/>
                <a:ea typeface="Osaka"/>
                <a:cs typeface="Osaka"/>
              </a:rPr>
              <a:t>三年</a:t>
            </a:r>
            <a:r>
              <a:rPr lang="en-US" altLang="ja-JP" sz="1400" dirty="0">
                <a:solidFill>
                  <a:prstClr val="black"/>
                </a:solidFill>
                <a:latin typeface="Osaka"/>
                <a:ea typeface="Osaka"/>
                <a:cs typeface="Osaka"/>
              </a:rPr>
              <a:t/>
            </a:r>
            <a:br>
              <a:rPr lang="en-US" altLang="ja-JP" sz="1400" dirty="0">
                <a:solidFill>
                  <a:prstClr val="black"/>
                </a:solidFill>
                <a:latin typeface="Osaka"/>
                <a:ea typeface="Osaka"/>
                <a:cs typeface="Osaka"/>
              </a:rPr>
            </a:br>
            <a:r>
              <a:rPr lang="ja-JP" altLang="en-US" sz="1400" dirty="0">
                <a:solidFill>
                  <a:prstClr val="black"/>
                </a:solidFill>
                <a:latin typeface="Osaka"/>
                <a:ea typeface="Osaka"/>
                <a:cs typeface="Osaka"/>
              </a:rPr>
              <a:t>松沢　研</a:t>
            </a:r>
            <a:br>
              <a:rPr lang="ja-JP" altLang="en-US" sz="1400" dirty="0">
                <a:solidFill>
                  <a:prstClr val="black"/>
                </a:solidFill>
                <a:latin typeface="Osaka"/>
                <a:ea typeface="Osaka"/>
                <a:cs typeface="Osaka"/>
              </a:rPr>
            </a:br>
            <a:endParaRPr kumimoji="1" lang="ja-JP" altLang="en-US" sz="2400" dirty="0">
              <a:latin typeface="Osaka"/>
              <a:ea typeface="Osaka"/>
              <a:cs typeface="Osaka"/>
            </a:endParaRPr>
          </a:p>
        </p:txBody>
      </p:sp>
    </p:spTree>
    <p:extLst>
      <p:ext uri="{BB962C8B-B14F-4D97-AF65-F5344CB8AC3E}">
        <p14:creationId xmlns:p14="http://schemas.microsoft.com/office/powerpoint/2010/main" val="401025599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205</TotalTime>
  <Words>864</Words>
  <Application>Microsoft Macintosh PowerPoint</Application>
  <PresentationFormat>画面に合わせる (4:3)</PresentationFormat>
  <Paragraphs>122</Paragraphs>
  <Slides>12</Slides>
  <Notes>7</Notes>
  <HiddenSlides>0</HiddenSlides>
  <MMClips>0</MMClips>
  <ScaleCrop>false</ScaleCrop>
  <HeadingPairs>
    <vt:vector size="4" baseType="variant">
      <vt:variant>
        <vt:lpstr>テーマ</vt:lpstr>
      </vt:variant>
      <vt:variant>
        <vt:i4>1</vt:i4>
      </vt:variant>
      <vt:variant>
        <vt:lpstr>スライド タイトル</vt:lpstr>
      </vt:variant>
      <vt:variant>
        <vt:i4>12</vt:i4>
      </vt:variant>
    </vt:vector>
  </HeadingPairs>
  <TitlesOfParts>
    <vt:vector size="13" baseType="lpstr">
      <vt:lpstr>ホワイト</vt:lpstr>
      <vt:lpstr>Group D</vt:lpstr>
      <vt:lpstr>PowerPoint プレゼンテーション</vt:lpstr>
      <vt:lpstr>PowerPoint プレゼンテーション</vt:lpstr>
      <vt:lpstr>改善案</vt:lpstr>
      <vt:lpstr>遊べる洗濯バサミ</vt:lpstr>
      <vt:lpstr>にぎってはさんで　　　　　西村友希</vt:lpstr>
      <vt:lpstr>PowerPoint プレゼンテーション</vt:lpstr>
      <vt:lpstr>PowerPoint プレゼンテーション</vt:lpstr>
      <vt:lpstr>   Animal clip (&amp; hanger)   インダストリアルアートコース三年 松沢　研 </vt:lpstr>
      <vt:lpstr>出力されたモデル</vt:lpstr>
      <vt:lpstr>使用シーン</vt:lpstr>
      <vt:lpstr>PowerPoint プレゼンテーション</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IA</dc:creator>
  <cp:lastModifiedBy>IA</cp:lastModifiedBy>
  <cp:revision>13</cp:revision>
  <dcterms:created xsi:type="dcterms:W3CDTF">2014-09-05T01:26:04Z</dcterms:created>
  <dcterms:modified xsi:type="dcterms:W3CDTF">2014-09-05T04:51:57Z</dcterms:modified>
</cp:coreProperties>
</file>